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6" r:id="rId6"/>
    <p:sldId id="279" r:id="rId7"/>
    <p:sldId id="281" r:id="rId8"/>
    <p:sldId id="278" r:id="rId9"/>
    <p:sldId id="280" r:id="rId10"/>
    <p:sldId id="257" r:id="rId11"/>
    <p:sldId id="286" r:id="rId12"/>
    <p:sldId id="283" r:id="rId13"/>
    <p:sldId id="261" r:id="rId14"/>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00D05E"/>
    <a:srgbClr val="09FF78"/>
    <a:srgbClr val="724D1E"/>
    <a:srgbClr val="008A3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99" autoAdjust="0"/>
  </p:normalViewPr>
  <p:slideViewPr>
    <p:cSldViewPr>
      <p:cViewPr varScale="1">
        <p:scale>
          <a:sx n="97" d="100"/>
          <a:sy n="97" d="100"/>
        </p:scale>
        <p:origin x="20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7B19FA7E-D3E6-4913-A5C6-01C45A386636}" type="datetimeFigureOut">
              <a:rPr lang="en-GB" smtClean="0"/>
              <a:t>12/04/2019</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EE1C92E0-5962-4136-AF0D-A7E1AC9719D6}" type="slidenum">
              <a:rPr lang="en-GB" smtClean="0"/>
              <a:t>‹#›</a:t>
            </a:fld>
            <a:endParaRPr lang="en-GB"/>
          </a:p>
        </p:txBody>
      </p:sp>
    </p:spTree>
    <p:extLst>
      <p:ext uri="{BB962C8B-B14F-4D97-AF65-F5344CB8AC3E}">
        <p14:creationId xmlns:p14="http://schemas.microsoft.com/office/powerpoint/2010/main" val="393846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my name is Jessica Stokes, and I work at Bristol University in the UK, hence I cannot be with you in real time or in person! I would just like to start by acknowledging my colleagues Professor David Main, Siobhan Mullan and Jo Edgar who developed the original idea which I am going to be talking to you about, and 2 other key collaborators at the Scottish Rural Agricultural Colleague, Professor Cathy Dwyer and Marie Haskell.</a:t>
            </a:r>
            <a:r>
              <a:rPr lang="en-GB" baseline="0" dirty="0"/>
              <a:t> I am happy to answer any questions you may have via email, which Jen will coordinate.</a:t>
            </a:r>
          </a:p>
          <a:p>
            <a:r>
              <a:rPr lang="en-GB" dirty="0"/>
              <a:t>I want to talk to you about some work we have been doing with laying hen, sheep and dairy farmers. </a:t>
            </a:r>
          </a:p>
          <a:p>
            <a:r>
              <a:rPr lang="en-GB" dirty="0"/>
              <a:t>So we know society values animals quality of life and consumer awareness, willingness to pay and demand for higher welfare products is increasing. Many consumers want to buy products from happy animals that have had positive welfare experiences, towards a good life, and high animal welfare assurance schemes want to demonstrate they can provide these products. A number of approaches to providing this evidence are developing. Measuring pleasurable behaviours such as play, observing body language and emotion like qualitative behavioural assessment, and more recently, grading resources which can provide positive welfare opportunities.</a:t>
            </a:r>
          </a:p>
          <a:p>
            <a:endParaRPr lang="en-GB" dirty="0"/>
          </a:p>
        </p:txBody>
      </p:sp>
      <p:sp>
        <p:nvSpPr>
          <p:cNvPr id="4" name="Slide Number Placeholder 3"/>
          <p:cNvSpPr>
            <a:spLocks noGrp="1"/>
          </p:cNvSpPr>
          <p:nvPr>
            <p:ph type="sldNum" sz="quarter" idx="10"/>
          </p:nvPr>
        </p:nvSpPr>
        <p:spPr/>
        <p:txBody>
          <a:bodyPr/>
          <a:lstStyle/>
          <a:p>
            <a:fld id="{EE1C92E0-5962-4136-AF0D-A7E1AC9719D6}" type="slidenum">
              <a:rPr lang="en-GB" smtClean="0"/>
              <a:t>1</a:t>
            </a:fld>
            <a:endParaRPr lang="en-GB"/>
          </a:p>
        </p:txBody>
      </p:sp>
    </p:spTree>
    <p:extLst>
      <p:ext uri="{BB962C8B-B14F-4D97-AF65-F5344CB8AC3E}">
        <p14:creationId xmlns:p14="http://schemas.microsoft.com/office/powerpoint/2010/main" val="16282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However, despite there validity, to our knowledge none of these approaches have been applied formally on farm to monitor positive welfare. During the AssureWel project, which developed welfare outcome assessment for UK farm assurance schemes, we tried to do this, but none of the measures currently available to us were feasible or practical enough. Observing behaviour directly takes time and does not fit into the space of a yearly visit. At any rate, this would tell us very little about the accumulative positive </a:t>
            </a:r>
            <a:r>
              <a:rPr lang="en-GB" i="1" dirty="0"/>
              <a:t>and negative </a:t>
            </a:r>
            <a:r>
              <a:rPr lang="en-GB" dirty="0"/>
              <a:t>experiences which make up the quality of the animals life.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baseline="0" dirty="0">
                <a:solidFill>
                  <a:schemeClr val="tx1"/>
                </a:solidFill>
                <a:effectLst/>
                <a:latin typeface="+mn-lt"/>
                <a:ea typeface="+mn-ea"/>
                <a:cs typeface="+mn-cs"/>
              </a:rPr>
              <a:t>Take play for example. Play releases happy hormones, is a means of learning appropriate social behaviour, bonding and making friends. Animals do not play in discomfort, hungry, thirst, in a restricted environment, when unhealthy or in pain, but when all needs are satisfied. Play is pleasurable, and therefore a great candidate for positive welfare. But play is rare seen. As one sheep farmer put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Play is probably quite far down their priority list. As soon as it’s a really sunny day and they have got a lot of grass in front of them, but they are full up and satisfied, they will play. It shows maximal environmental comfort.</a:t>
            </a: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baseline="0" dirty="0">
                <a:solidFill>
                  <a:schemeClr val="tx1"/>
                </a:solidFill>
                <a:effectLst/>
                <a:latin typeface="+mn-lt"/>
                <a:ea typeface="+mn-ea"/>
                <a:cs typeface="+mn-cs"/>
              </a:rPr>
              <a:t>So unless you are a farmer or caregiver watching animals for a significant part or intermittently throughout the day, will you see play? Probably not. Unless we use automated systems, it can only really be feasibly and practically applied by farmers. Automatic recording may work for some, but it would takes the fun and objective out of observing positive welfare experiences for others. As another sheep farmer said to me recently:</a:t>
            </a:r>
          </a:p>
          <a:p>
            <a:r>
              <a:rPr lang="en-GB" sz="1200" i="1" kern="1200" dirty="0">
                <a:solidFill>
                  <a:schemeClr val="tx1"/>
                </a:solidFill>
                <a:effectLst/>
                <a:latin typeface="+mn-lt"/>
                <a:ea typeface="+mn-ea"/>
                <a:cs typeface="+mn-cs"/>
              </a:rPr>
              <a:t>We now use play to indicate wellbeing. A sudden reduction in play behaviour would alert us that something wasn’t right. In the past it was like, oh they are playing, they must be doing really well, but now having seen more play, or having become more aware of more play by watching them more, I’m now thinking, why am I not seeing as much play as usual?</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Spending time observing play in his animals has increased his awareness of positive welfare experiences. He is now using play as a tool to monitor his sheep's wellbeing. So first and foremost I would say, supporting farmers to start observe the behavioural repertoire of their animals is a key tool to raising awareness and can evoke farmer led innovation.</a:t>
            </a:r>
            <a:endParaRPr lang="en-GB"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a:solidFill>
                  <a:schemeClr val="tx1"/>
                </a:solidFill>
                <a:effectLst/>
                <a:latin typeface="+mn-lt"/>
                <a:ea typeface="+mn-ea"/>
                <a:cs typeface="+mn-cs"/>
              </a:rPr>
              <a:t>So where does that leave animal welfare scientists who want to develop measures of positive welfare, and government and industry who want to demonstrate it? We could capture and share what farmers do. </a:t>
            </a:r>
            <a:r>
              <a:rPr lang="en-GB" sz="1200" b="0" i="0" u="sng" kern="1200" baseline="0" dirty="0">
                <a:solidFill>
                  <a:schemeClr val="tx1"/>
                </a:solidFill>
                <a:effectLst/>
                <a:latin typeface="+mn-lt"/>
                <a:ea typeface="+mn-ea"/>
                <a:cs typeface="+mn-cs"/>
              </a:rPr>
              <a:t>But in the absence of time and resource to observe behavioural outcomes, what other options do we have?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effectLst/>
              <a:latin typeface="+mn-lt"/>
              <a:ea typeface="+mn-ea"/>
              <a:cs typeface="+mn-cs"/>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004B5057-1E9B-49FD-AF8F-44CEC165AB4A}" type="slidenum">
              <a:rPr lang="en-GB" smtClean="0"/>
              <a:t>2</a:t>
            </a:fld>
            <a:endParaRPr lang="en-GB"/>
          </a:p>
        </p:txBody>
      </p:sp>
    </p:spTree>
    <p:extLst>
      <p:ext uri="{BB962C8B-B14F-4D97-AF65-F5344CB8AC3E}">
        <p14:creationId xmlns:p14="http://schemas.microsoft.com/office/powerpoint/2010/main" val="429442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baseline="0" dirty="0">
                <a:solidFill>
                  <a:schemeClr val="tx1"/>
                </a:solidFill>
                <a:effectLst/>
                <a:latin typeface="+mn-lt"/>
                <a:ea typeface="+mn-ea"/>
                <a:cs typeface="+mn-cs"/>
              </a:rPr>
              <a:t>In 2009, the Farm Animal Welfare Council, expert advisory panel to UK Government proposed that the quality of an animal’s life is classified as: a life not worth living (below legal standards) a life worth living (current legal standard) or a good life (way above and beyond legal standard). Here they suggested that </a:t>
            </a:r>
            <a:r>
              <a:rPr lang="en-GB" sz="1200" b="1" kern="1200" baseline="0" dirty="0">
                <a:solidFill>
                  <a:schemeClr val="tx1"/>
                </a:solidFill>
                <a:effectLst/>
                <a:latin typeface="+mn-lt"/>
                <a:ea typeface="+mn-ea"/>
                <a:cs typeface="+mn-cs"/>
              </a:rPr>
              <a:t>p</a:t>
            </a:r>
            <a:r>
              <a:rPr lang="en-GB" sz="1200" b="1" i="0" baseline="0" dirty="0">
                <a:solidFill>
                  <a:schemeClr val="tx1"/>
                </a:solidFill>
                <a:latin typeface="Candara" pitchFamily="34" charset="0"/>
              </a:rPr>
              <a:t>ositive welfare could be measured by the provision of opportunities or resources that an animal does not need but are </a:t>
            </a:r>
            <a:r>
              <a:rPr lang="en-GB" sz="1200" b="1" i="0" u="sng" baseline="0" dirty="0">
                <a:solidFill>
                  <a:schemeClr val="tx1"/>
                </a:solidFill>
                <a:latin typeface="Candara" pitchFamily="34" charset="0"/>
              </a:rPr>
              <a:t>valued</a:t>
            </a:r>
            <a:r>
              <a:rPr lang="en-GB" sz="1200" b="1" i="0" baseline="0" dirty="0">
                <a:solidFill>
                  <a:schemeClr val="tx1"/>
                </a:solidFill>
                <a:latin typeface="Candara" pitchFamily="34" charset="0"/>
              </a:rPr>
              <a:t> by the animal</a:t>
            </a:r>
            <a:r>
              <a:rPr lang="en-GB" sz="1200" b="0" i="0" baseline="0" dirty="0">
                <a:solidFill>
                  <a:schemeClr val="tx1"/>
                </a:solidFill>
                <a:latin typeface="Candara" pitchFamily="34"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baseline="0" dirty="0">
              <a:solidFill>
                <a:schemeClr val="tx1"/>
              </a:solidFill>
              <a:latin typeface="Candara"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baseline="0" dirty="0">
                <a:solidFill>
                  <a:schemeClr val="tx1"/>
                </a:solidFill>
                <a:latin typeface="Candara" pitchFamily="34" charset="0"/>
              </a:rPr>
              <a:t>So one practical example of this is going from just feeding wholegrain and grit to laying hens, to providing an interesting and varied choice of forage substrates that chickens value, such as clover and chicory in the grass, spent veg in hanging nets, or roughage like alfalfa in the scratch area.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baseline="0" dirty="0">
              <a:solidFill>
                <a:schemeClr val="tx1"/>
              </a:solidFill>
              <a:latin typeface="Candara"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baseline="0" dirty="0">
                <a:solidFill>
                  <a:schemeClr val="tx1"/>
                </a:solidFill>
                <a:latin typeface="Candara" pitchFamily="34" charset="0"/>
              </a:rPr>
              <a:t>As you can see these good life opportunities and like the 5 domains, and compliment the 5 freedoms, expanding and enhancing our definition of welfare to include not only the reduction of negative welfare, but critically promoting positive welfare, through comfort, pleasure, interest, and confidence. This is the essence of what you are all here today to discuss.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chemeClr val="tx1"/>
              </a:solidFill>
              <a:latin typeface="Candar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baseline="0" dirty="0">
                <a:solidFill>
                  <a:schemeClr val="tx1"/>
                </a:solidFill>
                <a:latin typeface="Candara" pitchFamily="34" charset="0"/>
              </a:rPr>
              <a:t>At the heart of this concept is that animals show individual preferences, and value choice, and the more valued resources you provide, the more positive welfare opportunities.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chemeClr val="tx1"/>
              </a:solidFill>
              <a:latin typeface="Candara"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chemeClr val="tx1"/>
                </a:solidFill>
                <a:latin typeface="Candara" pitchFamily="34" charset="0"/>
              </a:rPr>
              <a:t>In response</a:t>
            </a:r>
            <a:r>
              <a:rPr lang="en-GB" sz="1200" b="0" i="0" baseline="0" dirty="0">
                <a:solidFill>
                  <a:schemeClr val="tx1"/>
                </a:solidFill>
                <a:latin typeface="Candara" pitchFamily="34" charset="0"/>
              </a:rPr>
              <a:t>, </a:t>
            </a:r>
            <a:r>
              <a:rPr lang="en-GB" sz="1200" b="0" i="0" dirty="0">
                <a:solidFill>
                  <a:schemeClr val="tx1"/>
                </a:solidFill>
                <a:latin typeface="Candara" pitchFamily="34" charset="0"/>
              </a:rPr>
              <a:t>Bristol University consolidated</a:t>
            </a:r>
            <a:r>
              <a:rPr lang="en-GB" sz="1200" b="0" i="0" baseline="0" dirty="0">
                <a:solidFill>
                  <a:schemeClr val="tx1"/>
                </a:solidFill>
                <a:latin typeface="Candara" pitchFamily="34" charset="0"/>
              </a:rPr>
              <a:t> the evidence base on how to achieve good life opportunities in laying hens and published a paper on this in 2013, the reference for which you can see at the bottom of the slide. As part of the AssureWel project, I went out and piloted this framework with 50 free range and/or organic farmers in the UK, critically, finding that a significant proportion of these farmers were already providing a lot of these resources to some extent.</a:t>
            </a:r>
            <a:endParaRPr lang="en-GB"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004B5057-1E9B-49FD-AF8F-44CEC165AB4A}" type="slidenum">
              <a:rPr lang="en-GB" smtClean="0"/>
              <a:t>3</a:t>
            </a:fld>
            <a:endParaRPr lang="en-GB"/>
          </a:p>
        </p:txBody>
      </p:sp>
    </p:spTree>
    <p:extLst>
      <p:ext uri="{BB962C8B-B14F-4D97-AF65-F5344CB8AC3E}">
        <p14:creationId xmlns:p14="http://schemas.microsoft.com/office/powerpoint/2010/main" val="287441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So here is a graph showing how farmers were </a:t>
            </a:r>
            <a:r>
              <a:rPr lang="en-GB" b="1" u="sng" baseline="0" dirty="0">
                <a:solidFill>
                  <a:schemeClr val="tx1"/>
                </a:solidFill>
              </a:rPr>
              <a:t>already</a:t>
            </a:r>
            <a:r>
              <a:rPr lang="en-GB" baseline="0" dirty="0">
                <a:solidFill>
                  <a:schemeClr val="tx1"/>
                </a:solidFill>
              </a:rPr>
              <a:t> providing resources for these good life opportunities. I haven’t got time to go through the detail here but I do recommend you read the paper. As you can see, there are 3 levels of increasing positive welfare which are set above UK law and welfare code: Welfare + indicated by the black boxes, Welfare ++ indicated by the grey boxes and Welfare +++ indicated by the white boxes. This aims to set a benchmark and barometer for what a good life can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endParaRPr>
          </a:p>
          <a:p>
            <a:r>
              <a:rPr lang="en-GB" baseline="0" dirty="0">
                <a:solidFill>
                  <a:schemeClr val="tx1"/>
                </a:solidFill>
              </a:rPr>
              <a:t>As you can see the initial pilot found a r</a:t>
            </a:r>
            <a:r>
              <a:rPr lang="en-GB" dirty="0">
                <a:solidFill>
                  <a:schemeClr val="tx1"/>
                </a:solidFill>
              </a:rPr>
              <a:t>ange of performance</a:t>
            </a:r>
            <a:r>
              <a:rPr lang="en-GB" baseline="0" dirty="0">
                <a:solidFill>
                  <a:schemeClr val="tx1"/>
                </a:solidFill>
              </a:rPr>
              <a:t>. For example, cognitive enrichment was only present on one out of five farms surveyed, however choice of thermal environment was present on 9 out of 10 farms. So this kind of approach could be used to identify</a:t>
            </a:r>
            <a:r>
              <a:rPr lang="en-GB" dirty="0">
                <a:solidFill>
                  <a:schemeClr val="tx1"/>
                </a:solidFill>
              </a:rPr>
              <a:t> areas of excellence and enhancement at a farm, system, scheme or industry level.</a:t>
            </a: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endParaRPr>
          </a:p>
          <a:p>
            <a:r>
              <a:rPr lang="en-GB" b="1" baseline="0" dirty="0">
                <a:solidFill>
                  <a:schemeClr val="tx1"/>
                </a:solidFill>
              </a:rPr>
              <a:t>The key point I really want to make here is that</a:t>
            </a:r>
            <a:r>
              <a:rPr lang="en-GB" b="1" dirty="0">
                <a:solidFill>
                  <a:schemeClr val="tx1"/>
                </a:solidFill>
              </a:rPr>
              <a:t> overall, three out of five of these resources were being provided to some extent already</a:t>
            </a:r>
            <a:r>
              <a:rPr lang="en-GB" b="1" baseline="0" dirty="0">
                <a:solidFill>
                  <a:schemeClr val="tx1"/>
                </a:solidFill>
              </a:rPr>
              <a:t>. Although a very small sample, this does suggest some farmers are already providing these kinds of opportunities in these systems for laying hens. </a:t>
            </a:r>
          </a:p>
          <a:p>
            <a:endParaRPr lang="en-GB" baseline="0"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004B5057-1E9B-49FD-AF8F-44CEC165AB4A}" type="slidenum">
              <a:rPr lang="en-GB" smtClean="0"/>
              <a:t>4</a:t>
            </a:fld>
            <a:endParaRPr lang="en-GB"/>
          </a:p>
        </p:txBody>
      </p:sp>
    </p:spTree>
    <p:extLst>
      <p:ext uri="{BB962C8B-B14F-4D97-AF65-F5344CB8AC3E}">
        <p14:creationId xmlns:p14="http://schemas.microsoft.com/office/powerpoint/2010/main" val="196257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baseline="0" dirty="0">
                <a:solidFill>
                  <a:schemeClr val="tx1"/>
                </a:solidFill>
              </a:rPr>
              <a:t>And even more interestingly I think, a quarter of these resources were found to be above the market initiative standard requirements. This suggests these positive welfare opportunities are not currently being formally recognised or in fact rewarded. I think this is really important because t</a:t>
            </a:r>
            <a:r>
              <a:rPr lang="en-GB" b="1" baseline="0" dirty="0">
                <a:solidFill>
                  <a:schemeClr val="tx1"/>
                </a:solidFill>
              </a:rPr>
              <a:t>his is just the kind of evidence base that can be utilised as a communication tool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So why are some opportunities on nearly every farm we visited, and others much more infrequent? What is the cost benefit to the farm for delivering each opportunity? We are currently doing some work looking at the prevalence of these resources against the cost of providing them. We want to be in a position to make policy recommendations for a post Brexit welfare stewardship scheme which incentivises positive welfare. For example, where the value to the animal is high, but the cost for providing that opportunity is higher than the market premium gained, government incentives can be used to advance positive welfare as a public good. We would be happy to share the policy briefings on this in due course. </a:t>
            </a:r>
          </a:p>
          <a:p>
            <a:endParaRPr lang="en-GB" baseline="0" dirty="0">
              <a:solidFill>
                <a:schemeClr val="tx1"/>
              </a:solidFill>
            </a:endParaRPr>
          </a:p>
          <a:p>
            <a:endParaRPr lang="en-GB" baseline="0"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004B5057-1E9B-49FD-AF8F-44CEC165AB4A}" type="slidenum">
              <a:rPr lang="en-GB" smtClean="0"/>
              <a:t>5</a:t>
            </a:fld>
            <a:endParaRPr lang="en-GB"/>
          </a:p>
        </p:txBody>
      </p:sp>
    </p:spTree>
    <p:extLst>
      <p:ext uri="{BB962C8B-B14F-4D97-AF65-F5344CB8AC3E}">
        <p14:creationId xmlns:p14="http://schemas.microsoft.com/office/powerpoint/2010/main" val="192033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6975" cy="37560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Rewarding positive welfare is intuitively more motivating than just penalising negative welfare, enriching farmer satisfaction and wellbeing. Ownership and autonomy are key. Farmers are experts who care for animals day in day out. Can we really expect anyone to provide choice and autonomy for animals without giving them the opportunity to define what that looks like, or the flexibility to innovate around how to deliver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Funded by the Scottish Government and in collaboration with Scottish Rural Agricultural College, I am currently working collaboratively with groups of dairy and sheep farmers, to find out how they conceptualise positive welfare. Using a discussion group format, over two or three 3 hourly meetings, I have explored and captured their ideas, assimilating them into a framework similar to the laying hen example I mentioned earlier. </a:t>
            </a:r>
            <a:endParaRPr lang="en-GB" baseline="0" dirty="0"/>
          </a:p>
        </p:txBody>
      </p:sp>
      <p:sp>
        <p:nvSpPr>
          <p:cNvPr id="4" name="Slide Number Placeholder 3"/>
          <p:cNvSpPr>
            <a:spLocks noGrp="1"/>
          </p:cNvSpPr>
          <p:nvPr>
            <p:ph type="sldNum" sz="quarter" idx="10"/>
          </p:nvPr>
        </p:nvSpPr>
        <p:spPr/>
        <p:txBody>
          <a:bodyPr/>
          <a:lstStyle/>
          <a:p>
            <a:fld id="{EE1C92E0-5962-4136-AF0D-A7E1AC9719D6}" type="slidenum">
              <a:rPr lang="en-GB" smtClean="0"/>
              <a:t>6</a:t>
            </a:fld>
            <a:endParaRPr lang="en-GB"/>
          </a:p>
        </p:txBody>
      </p:sp>
    </p:spTree>
    <p:extLst>
      <p:ext uri="{BB962C8B-B14F-4D97-AF65-F5344CB8AC3E}">
        <p14:creationId xmlns:p14="http://schemas.microsoft.com/office/powerpoint/2010/main" val="331555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started by asking farmers what they value about positive welfare. First and foremost they want to give their animals the best quality of life, but delivering positive welfare was also seen as integral part of their own pride and wellbeing. The sheep farmers in particular felt strongly that the mental wellbeing of the farmer was inextricable linked to the mental wellbeing of their animals. They felt demonstrating positive welfare was becoming increasingly important to buyers and consumers, and interestingly saw it as a much needed evidence base to engage in more positive dialogue with critics. They saw its value in getting ahead in the market place and welcomed voluntary schemes which provided premiums or incentives for delivering more positive welfare. They also saw delivering the best possible quality of life was both the ethically and scientifically right thing to do. </a:t>
            </a:r>
          </a:p>
          <a:p>
            <a:endParaRPr lang="en-GB" dirty="0"/>
          </a:p>
        </p:txBody>
      </p:sp>
      <p:sp>
        <p:nvSpPr>
          <p:cNvPr id="4" name="Slide Number Placeholder 3"/>
          <p:cNvSpPr>
            <a:spLocks noGrp="1"/>
          </p:cNvSpPr>
          <p:nvPr>
            <p:ph type="sldNum" sz="quarter" idx="10"/>
          </p:nvPr>
        </p:nvSpPr>
        <p:spPr/>
        <p:txBody>
          <a:bodyPr/>
          <a:lstStyle/>
          <a:p>
            <a:fld id="{EE1C92E0-5962-4136-AF0D-A7E1AC9719D6}" type="slidenum">
              <a:rPr lang="en-GB" smtClean="0"/>
              <a:t>7</a:t>
            </a:fld>
            <a:endParaRPr lang="en-GB"/>
          </a:p>
        </p:txBody>
      </p:sp>
    </p:spTree>
    <p:extLst>
      <p:ext uri="{BB962C8B-B14F-4D97-AF65-F5344CB8AC3E}">
        <p14:creationId xmlns:p14="http://schemas.microsoft.com/office/powerpoint/2010/main" val="90006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Georgia" panose="02040502050405020303" pitchFamily="18" charset="0"/>
                <a:ea typeface="+mn-ea"/>
                <a:cs typeface="+mn-cs"/>
              </a:rPr>
              <a:t>Ok, so then I ask how they defined positive welfare? In terms of both current best practice and aspirational. What is a good life for animals? All the ideas were married up next to the relevant good life opportunities and each were discussed in turn to create draft measures the group agreed on.</a:t>
            </a:r>
          </a:p>
          <a:p>
            <a:pPr marL="0" indent="0">
              <a:buFontTx/>
              <a:buNone/>
            </a:pPr>
            <a:endParaRPr lang="en-GB" sz="1200" kern="1200" dirty="0">
              <a:solidFill>
                <a:schemeClr val="tx1"/>
              </a:solidFill>
              <a:effectLst/>
              <a:latin typeface="Georgia" panose="02040502050405020303" pitchFamily="18" charset="0"/>
              <a:ea typeface="+mn-ea"/>
              <a:cs typeface="+mn-cs"/>
            </a:endParaRPr>
          </a:p>
          <a:p>
            <a:pPr marL="0" indent="0">
              <a:buFontTx/>
              <a:buNone/>
            </a:pPr>
            <a:r>
              <a:rPr lang="en-GB" sz="1200" kern="1200" dirty="0">
                <a:solidFill>
                  <a:schemeClr val="tx1"/>
                </a:solidFill>
                <a:effectLst/>
                <a:latin typeface="Georgia" panose="02040502050405020303" pitchFamily="18" charset="0"/>
                <a:ea typeface="+mn-ea"/>
                <a:cs typeface="+mn-cs"/>
              </a:rPr>
              <a:t>This slide summarises one example - comfort by choice of physical environment. </a:t>
            </a:r>
            <a:r>
              <a:rPr lang="en-GB" sz="1200" u="sng" kern="1200" dirty="0">
                <a:solidFill>
                  <a:schemeClr val="tx1"/>
                </a:solidFill>
                <a:effectLst/>
                <a:latin typeface="Georgia" panose="02040502050405020303" pitchFamily="18" charset="0"/>
                <a:ea typeface="+mn-ea"/>
                <a:cs typeface="+mn-cs"/>
              </a:rPr>
              <a:t>Farmers added 4 significant practical additions to this opportunity. </a:t>
            </a:r>
            <a:r>
              <a:rPr lang="en-GB" sz="1200" kern="1200" dirty="0">
                <a:solidFill>
                  <a:schemeClr val="tx1"/>
                </a:solidFill>
                <a:effectLst/>
                <a:latin typeface="Georgia" panose="02040502050405020303" pitchFamily="18" charset="0"/>
                <a:ea typeface="+mn-ea"/>
                <a:cs typeface="+mn-cs"/>
              </a:rPr>
              <a:t>The inclusive of super comfort cubicles to increase accessibility to all farmers, stipulating a generous amount of lying space to create more choice, the use of rubber matting to improve underfoot comfort, and having a farm specific policy on monitoring the use of resources (by any valid means they liked using cameras, activity meter data, behaviour observations, outcome scoring) to adjust management to improve comfort.</a:t>
            </a:r>
          </a:p>
          <a:p>
            <a:endParaRPr lang="en-GB" dirty="0"/>
          </a:p>
        </p:txBody>
      </p:sp>
      <p:sp>
        <p:nvSpPr>
          <p:cNvPr id="4" name="Slide Number Placeholder 3"/>
          <p:cNvSpPr>
            <a:spLocks noGrp="1"/>
          </p:cNvSpPr>
          <p:nvPr>
            <p:ph type="sldNum" sz="quarter" idx="10"/>
          </p:nvPr>
        </p:nvSpPr>
        <p:spPr/>
        <p:txBody>
          <a:bodyPr/>
          <a:lstStyle/>
          <a:p>
            <a:fld id="{EE1C92E0-5962-4136-AF0D-A7E1AC9719D6}" type="slidenum">
              <a:rPr lang="en-GB" smtClean="0"/>
              <a:t>8</a:t>
            </a:fld>
            <a:endParaRPr lang="en-GB"/>
          </a:p>
        </p:txBody>
      </p:sp>
    </p:spTree>
    <p:extLst>
      <p:ext uri="{BB962C8B-B14F-4D97-AF65-F5344CB8AC3E}">
        <p14:creationId xmlns:p14="http://schemas.microsoft.com/office/powerpoint/2010/main" val="315099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am just in the process of analysing and writing this work up, including a policy briefing around the benefits of the process itself. As a result of engaging in this process, some of the farmers have taken the ideas back to their farms and </a:t>
            </a:r>
            <a:r>
              <a:rPr lang="en-GB" baseline="0" dirty="0">
                <a:solidFill>
                  <a:schemeClr val="tx1"/>
                </a:solidFill>
              </a:rPr>
              <a:t>discussion groups to trial new practices. So this kind of approach has lots of potential applications. A </a:t>
            </a:r>
            <a:r>
              <a:rPr lang="en-GB" dirty="0"/>
              <a:t>discussion group tool, ideas to base farmer led innovation around, </a:t>
            </a:r>
            <a:r>
              <a:rPr lang="en-GB" baseline="0" dirty="0">
                <a:solidFill>
                  <a:schemeClr val="tx1"/>
                </a:solidFill>
              </a:rPr>
              <a:t>an industry benchmark for positive welfare, or ideas for government or market incentives</a:t>
            </a:r>
            <a:r>
              <a:rPr lang="en-GB" dirty="0"/>
              <a:t>.</a:t>
            </a: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endParaRPr>
          </a:p>
          <a:p>
            <a:r>
              <a:rPr lang="en-GB" dirty="0"/>
              <a:t>The farmers I have worked with welcome the focus on positive welfare, and want an approach which is accessible for all but is flexible enough to allow for differentiation. Where change requires substantial investment they require government or market incentives. They would like an approach which is led by sharing working best practice and on farm innovation. </a:t>
            </a:r>
          </a:p>
          <a:p>
            <a:endParaRPr lang="en-GB" dirty="0"/>
          </a:p>
          <a:p>
            <a:r>
              <a:rPr lang="en-GB" dirty="0"/>
              <a:t>In the longer run I think our job as animal welfare scientists is to work along side farmers and industry to develop ways of measuring the desired outcomes and impact, which will further validates the experiences and resources animals most want us to provide.</a:t>
            </a:r>
          </a:p>
          <a:p>
            <a:endParaRPr lang="en-GB" dirty="0"/>
          </a:p>
          <a:p>
            <a:r>
              <a:rPr lang="en-GB" baseline="0" dirty="0"/>
              <a:t>Thank you for your attention. I </a:t>
            </a:r>
            <a:r>
              <a:rPr lang="en-GB" dirty="0"/>
              <a:t>hope this work can inspire todays discussions! I look forward to hearing the outcomes.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E1C92E0-5962-4136-AF0D-A7E1AC9719D6}" type="slidenum">
              <a:rPr lang="en-GB" smtClean="0"/>
              <a:t>9</a:t>
            </a:fld>
            <a:endParaRPr lang="en-GB"/>
          </a:p>
        </p:txBody>
      </p:sp>
    </p:spTree>
    <p:extLst>
      <p:ext uri="{BB962C8B-B14F-4D97-AF65-F5344CB8AC3E}">
        <p14:creationId xmlns:p14="http://schemas.microsoft.com/office/powerpoint/2010/main" val="420151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C037E5-D247-4787-9918-582518284387}"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328364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037E5-D247-4787-9918-582518284387}"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5434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037E5-D247-4787-9918-582518284387}"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282625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037E5-D247-4787-9918-582518284387}"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83032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037E5-D247-4787-9918-582518284387}"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982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037E5-D247-4787-9918-582518284387}"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396224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C037E5-D247-4787-9918-582518284387}" type="datetimeFigureOut">
              <a:rPr lang="en-GB" smtClean="0"/>
              <a:t>12/04/2019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388181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C037E5-D247-4787-9918-582518284387}" type="datetimeFigureOut">
              <a:rPr lang="en-GB" smtClean="0"/>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54659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037E5-D247-4787-9918-582518284387}" type="datetimeFigureOut">
              <a:rPr lang="en-GB" smtClean="0"/>
              <a:t>12/04/2019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16863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037E5-D247-4787-9918-582518284387}"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50741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037E5-D247-4787-9918-582518284387}"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6E57C-6632-416E-8003-9FA47512C2EF}" type="slidenum">
              <a:rPr lang="en-GB" smtClean="0"/>
              <a:t>‹#›</a:t>
            </a:fld>
            <a:endParaRPr lang="en-GB"/>
          </a:p>
        </p:txBody>
      </p:sp>
    </p:spTree>
    <p:extLst>
      <p:ext uri="{BB962C8B-B14F-4D97-AF65-F5344CB8AC3E}">
        <p14:creationId xmlns:p14="http://schemas.microsoft.com/office/powerpoint/2010/main" val="109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037E5-D247-4787-9918-582518284387}" type="datetimeFigureOut">
              <a:rPr lang="en-GB" smtClean="0"/>
              <a:t>12/04/2019</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6E57C-6632-416E-8003-9FA47512C2EF}" type="slidenum">
              <a:rPr lang="en-GB" smtClean="0"/>
              <a:t>‹#›</a:t>
            </a:fld>
            <a:endParaRPr lang="en-GB"/>
          </a:p>
        </p:txBody>
      </p:sp>
    </p:spTree>
    <p:extLst>
      <p:ext uri="{BB962C8B-B14F-4D97-AF65-F5344CB8AC3E}">
        <p14:creationId xmlns:p14="http://schemas.microsoft.com/office/powerpoint/2010/main" val="34801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dpi.com/2076-2615/3/3/584"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C71CA2-E4CD-4668-9577-C16985C4B360}"/>
              </a:ext>
            </a:extLst>
          </p:cNvPr>
          <p:cNvPicPr>
            <a:picLocks noChangeAspect="1"/>
          </p:cNvPicPr>
          <p:nvPr/>
        </p:nvPicPr>
        <p:blipFill>
          <a:blip r:embed="rId3"/>
          <a:stretch>
            <a:fillRect/>
          </a:stretch>
        </p:blipFill>
        <p:spPr>
          <a:xfrm>
            <a:off x="0" y="476672"/>
            <a:ext cx="9133672" cy="6367952"/>
          </a:xfrm>
          <a:prstGeom prst="rect">
            <a:avLst/>
          </a:prstGeom>
        </p:spPr>
      </p:pic>
      <p:sp>
        <p:nvSpPr>
          <p:cNvPr id="2" name="Title 1">
            <a:extLst>
              <a:ext uri="{FF2B5EF4-FFF2-40B4-BE49-F238E27FC236}">
                <a16:creationId xmlns="" xmlns:a16="http://schemas.microsoft.com/office/drawing/2014/main" id="{EEE321BC-F6E3-4F87-9A86-FFDEA7438A15}"/>
              </a:ext>
            </a:extLst>
          </p:cNvPr>
          <p:cNvSpPr>
            <a:spLocks noGrp="1"/>
          </p:cNvSpPr>
          <p:nvPr>
            <p:ph type="ctrTitle"/>
          </p:nvPr>
        </p:nvSpPr>
        <p:spPr>
          <a:xfrm>
            <a:off x="-10328" y="24384"/>
            <a:ext cx="9144000" cy="1100360"/>
          </a:xfrm>
        </p:spPr>
        <p:txBody>
          <a:bodyPr>
            <a:noAutofit/>
          </a:bodyPr>
          <a:lstStyle/>
          <a:p>
            <a:r>
              <a:rPr lang="en-GB" sz="3600" dirty="0"/>
              <a:t>Towards a good life for farm animals</a:t>
            </a:r>
          </a:p>
        </p:txBody>
      </p:sp>
      <p:sp>
        <p:nvSpPr>
          <p:cNvPr id="3" name="Subtitle 2">
            <a:extLst>
              <a:ext uri="{FF2B5EF4-FFF2-40B4-BE49-F238E27FC236}">
                <a16:creationId xmlns="" xmlns:a16="http://schemas.microsoft.com/office/drawing/2014/main" id="{32C60362-2936-4B9C-A446-C33860246150}"/>
              </a:ext>
            </a:extLst>
          </p:cNvPr>
          <p:cNvSpPr>
            <a:spLocks noGrp="1"/>
          </p:cNvSpPr>
          <p:nvPr>
            <p:ph type="subTitle" idx="1"/>
          </p:nvPr>
        </p:nvSpPr>
        <p:spPr>
          <a:xfrm>
            <a:off x="0" y="6021288"/>
            <a:ext cx="9144000" cy="3816424"/>
          </a:xfrm>
        </p:spPr>
        <p:txBody>
          <a:bodyPr>
            <a:normAutofit/>
          </a:bodyPr>
          <a:lstStyle/>
          <a:p>
            <a:r>
              <a:rPr lang="en-GB" b="1" dirty="0">
                <a:solidFill>
                  <a:srgbClr val="FFFF00"/>
                </a:solidFill>
              </a:rPr>
              <a:t>Leveraging positive welfare innovation</a:t>
            </a:r>
          </a:p>
        </p:txBody>
      </p:sp>
    </p:spTree>
    <p:extLst>
      <p:ext uri="{BB962C8B-B14F-4D97-AF65-F5344CB8AC3E}">
        <p14:creationId xmlns:p14="http://schemas.microsoft.com/office/powerpoint/2010/main" val="2709772940"/>
      </p:ext>
    </p:extLst>
  </p:cSld>
  <p:clrMapOvr>
    <a:masterClrMapping/>
  </p:clrMapOvr>
  <mc:AlternateContent xmlns:mc="http://schemas.openxmlformats.org/markup-compatibility/2006" xmlns:p14="http://schemas.microsoft.com/office/powerpoint/2010/main">
    <mc:Choice Requires="p14">
      <p:transition spd="slow" p14:dur="2000" advTm="91944"/>
    </mc:Choice>
    <mc:Fallback xmlns="">
      <p:transition spd="slow" advTm="919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FA5EFAF0-87E7-4E53-81A9-C4B4B4C61629}"/>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9144000" cy="6876468"/>
          </a:xfrm>
          <a:prstGeom prst="rect">
            <a:avLst/>
          </a:prstGeom>
        </p:spPr>
      </p:pic>
      <p:sp>
        <p:nvSpPr>
          <p:cNvPr id="29" name="Rectangle 28"/>
          <p:cNvSpPr/>
          <p:nvPr/>
        </p:nvSpPr>
        <p:spPr>
          <a:xfrm>
            <a:off x="1400531" y="7389440"/>
            <a:ext cx="7815186" cy="3445997"/>
          </a:xfrm>
          <a:prstGeom prst="rect">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t" anchorCtr="0"/>
          <a:lstStyle/>
          <a:p>
            <a:pPr algn="just" defTabSz="914180" fontAlgn="auto">
              <a:spcBef>
                <a:spcPts val="0"/>
              </a:spcBef>
              <a:spcAft>
                <a:spcPts val="0"/>
              </a:spcAft>
            </a:pPr>
            <a:r>
              <a:rPr lang="en-GB" sz="1200" dirty="0">
                <a:solidFill>
                  <a:schemeClr val="bg1"/>
                </a:solidFill>
                <a:latin typeface="Candara" pitchFamily="34" charset="0"/>
              </a:rPr>
              <a:t>		</a:t>
            </a:r>
            <a:r>
              <a:rPr lang="en-GB" sz="1400" dirty="0">
                <a:solidFill>
                  <a:schemeClr val="bg1"/>
                </a:solidFill>
                <a:latin typeface="Calibri" panose="020F0502020204030204" pitchFamily="34" charset="0"/>
              </a:rPr>
              <a:t>	FAWC : Freedom	             	         FAWC :  Opportunity</a:t>
            </a:r>
          </a:p>
        </p:txBody>
      </p:sp>
      <p:sp>
        <p:nvSpPr>
          <p:cNvPr id="8" name="TextBox 7">
            <a:extLst>
              <a:ext uri="{FF2B5EF4-FFF2-40B4-BE49-F238E27FC236}">
                <a16:creationId xmlns="" xmlns:a16="http://schemas.microsoft.com/office/drawing/2014/main" id="{52BB1000-E47A-4335-BF8B-127A564E8DC5}"/>
              </a:ext>
            </a:extLst>
          </p:cNvPr>
          <p:cNvSpPr txBox="1"/>
          <p:nvPr/>
        </p:nvSpPr>
        <p:spPr>
          <a:xfrm>
            <a:off x="-12944" y="44083"/>
            <a:ext cx="9156944" cy="1200329"/>
          </a:xfrm>
          <a:prstGeom prst="rect">
            <a:avLst/>
          </a:prstGeom>
          <a:noFill/>
        </p:spPr>
        <p:txBody>
          <a:bodyPr wrap="square" rtlCol="0">
            <a:spAutoFit/>
          </a:bodyPr>
          <a:lstStyle/>
          <a:p>
            <a:pPr algn="ctr"/>
            <a:r>
              <a:rPr lang="en-GB" sz="2400" dirty="0">
                <a:solidFill>
                  <a:srgbClr val="FFFF00"/>
                </a:solidFill>
              </a:rPr>
              <a:t>‘‘Play is probably quite far down their priority list. As soon as it’s a really sunny day and they are full up and satisfied, they will play. It shows maximal environmental comfort.’’</a:t>
            </a:r>
          </a:p>
        </p:txBody>
      </p:sp>
      <p:sp>
        <p:nvSpPr>
          <p:cNvPr id="9" name="TextBox 8">
            <a:extLst>
              <a:ext uri="{FF2B5EF4-FFF2-40B4-BE49-F238E27FC236}">
                <a16:creationId xmlns="" xmlns:a16="http://schemas.microsoft.com/office/drawing/2014/main" id="{A03EED09-BB94-43F9-9422-B85C0AE813B8}"/>
              </a:ext>
            </a:extLst>
          </p:cNvPr>
          <p:cNvSpPr txBox="1"/>
          <p:nvPr/>
        </p:nvSpPr>
        <p:spPr>
          <a:xfrm>
            <a:off x="0" y="5982920"/>
            <a:ext cx="9144000" cy="830997"/>
          </a:xfrm>
          <a:prstGeom prst="rect">
            <a:avLst/>
          </a:prstGeom>
          <a:noFill/>
        </p:spPr>
        <p:txBody>
          <a:bodyPr wrap="square" rtlCol="0">
            <a:spAutoFit/>
          </a:bodyPr>
          <a:lstStyle/>
          <a:p>
            <a:pPr algn="ctr"/>
            <a:r>
              <a:rPr lang="en-GB" sz="2400" dirty="0">
                <a:solidFill>
                  <a:srgbClr val="FFFF00"/>
                </a:solidFill>
              </a:rPr>
              <a:t>‘’We now use play to indicate wellbeing. A sudden reduction in play behaviour would alert us that something wasn’t right.’’</a:t>
            </a:r>
          </a:p>
        </p:txBody>
      </p:sp>
    </p:spTree>
    <p:extLst>
      <p:ext uri="{BB962C8B-B14F-4D97-AF65-F5344CB8AC3E}">
        <p14:creationId xmlns:p14="http://schemas.microsoft.com/office/powerpoint/2010/main" val="2294166405"/>
      </p:ext>
    </p:extLst>
  </p:cSld>
  <p:clrMapOvr>
    <a:masterClrMapping/>
  </p:clrMapOvr>
  <mc:AlternateContent xmlns:mc="http://schemas.openxmlformats.org/markup-compatibility/2006" xmlns:p14="http://schemas.microsoft.com/office/powerpoint/2010/main">
    <mc:Choice Requires="p14">
      <p:transition spd="slow" p14:dur="2000" advTm="196682"/>
    </mc:Choice>
    <mc:Fallback xmlns="">
      <p:transition spd="slow" advTm="19668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16200000">
            <a:off x="1178341" y="2651205"/>
            <a:ext cx="3546818" cy="12738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schemeClr val="bg2">
                  <a:lumMod val="10000"/>
                </a:schemeClr>
              </a:solidFill>
              <a:latin typeface="Candara" pitchFamily="34" charset="0"/>
            </a:endParaRPr>
          </a:p>
        </p:txBody>
      </p:sp>
      <p:sp>
        <p:nvSpPr>
          <p:cNvPr id="31" name="TextBox 30"/>
          <p:cNvSpPr txBox="1"/>
          <p:nvPr/>
        </p:nvSpPr>
        <p:spPr>
          <a:xfrm>
            <a:off x="2289743" y="1533560"/>
            <a:ext cx="1283455" cy="400110"/>
          </a:xfrm>
          <a:prstGeom prst="rect">
            <a:avLst/>
          </a:prstGeom>
          <a:noFill/>
        </p:spPr>
        <p:txBody>
          <a:bodyPr wrap="square" rtlCol="0">
            <a:spAutoFit/>
          </a:bodyPr>
          <a:lstStyle/>
          <a:p>
            <a:pPr algn="ctr"/>
            <a:r>
              <a:rPr lang="en-GB" sz="2000" dirty="0">
                <a:solidFill>
                  <a:schemeClr val="bg2">
                    <a:lumMod val="10000"/>
                  </a:schemeClr>
                </a:solidFill>
              </a:rPr>
              <a:t>Comfort </a:t>
            </a:r>
          </a:p>
        </p:txBody>
      </p:sp>
      <p:sp>
        <p:nvSpPr>
          <p:cNvPr id="32" name="TextBox 31"/>
          <p:cNvSpPr txBox="1"/>
          <p:nvPr/>
        </p:nvSpPr>
        <p:spPr>
          <a:xfrm>
            <a:off x="2234073" y="4638346"/>
            <a:ext cx="1427158" cy="400110"/>
          </a:xfrm>
          <a:prstGeom prst="rect">
            <a:avLst/>
          </a:prstGeom>
          <a:noFill/>
        </p:spPr>
        <p:txBody>
          <a:bodyPr wrap="square" rtlCol="0">
            <a:spAutoFit/>
          </a:bodyPr>
          <a:lstStyle/>
          <a:p>
            <a:pPr algn="ctr"/>
            <a:r>
              <a:rPr lang="en-GB" sz="2000" dirty="0">
                <a:solidFill>
                  <a:schemeClr val="bg2">
                    <a:lumMod val="10000"/>
                  </a:schemeClr>
                </a:solidFill>
              </a:rPr>
              <a:t>Discomfort</a:t>
            </a:r>
            <a:r>
              <a:rPr lang="en-GB" sz="2000" dirty="0"/>
              <a:t> </a:t>
            </a:r>
          </a:p>
        </p:txBody>
      </p:sp>
      <p:pic>
        <p:nvPicPr>
          <p:cNvPr id="4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695" b="84568" l="31859" r="46303">
                        <a14:foregroundMark x1="37941" y1="25573" x2="37941" y2="25573"/>
                        <a14:foregroundMark x1="37941" y1="25573" x2="37941" y2="25573"/>
                        <a14:foregroundMark x1="37941" y1="25573" x2="37941" y2="25573"/>
                        <a14:foregroundMark x1="37941" y1="25573" x2="37941" y2="25573"/>
                        <a14:foregroundMark x1="37941" y1="23986" x2="37941" y2="23986"/>
                        <a14:foregroundMark x1="37941" y1="23986" x2="37941" y2="23986"/>
                        <a14:foregroundMark x1="39046" y1="26367" x2="39046" y2="26367"/>
                        <a14:foregroundMark x1="39046" y1="26367" x2="39046" y2="26367"/>
                        <a14:foregroundMark x1="38286" y1="36067" x2="38286" y2="36067"/>
                        <a14:foregroundMark x1="38286" y1="35979" x2="38286" y2="35979"/>
                        <a14:foregroundMark x1="38632" y1="52998" x2="38632" y2="52998"/>
                        <a14:foregroundMark x1="38632" y1="52998" x2="38632" y2="52998"/>
                        <a14:foregroundMark x1="38010" y1="68519" x2="38010" y2="68519"/>
                        <a14:foregroundMark x1="38010" y1="68519" x2="38010" y2="68519"/>
                        <a14:foregroundMark x1="38908" y1="68519" x2="38908" y2="68519"/>
                        <a14:foregroundMark x1="38908" y1="68607" x2="38908" y2="68607"/>
                        <a14:foregroundMark x1="37457" y1="67284" x2="37457" y2="67284"/>
                        <a14:foregroundMark x1="37526" y1="67549" x2="37526" y2="67549"/>
                        <a14:foregroundMark x1="36351" y1="69577" x2="36351" y2="69577"/>
                        <a14:foregroundMark x1="36351" y1="69577" x2="36351" y2="69577"/>
                        <a14:foregroundMark x1="37802" y1="76102" x2="37802" y2="76102"/>
                        <a14:foregroundMark x1="37802" y1="76102" x2="37802" y2="76102"/>
                        <a14:foregroundMark x1="37802" y1="76102" x2="37802" y2="76102"/>
                        <a14:foregroundMark x1="37802" y1="29541" x2="37802" y2="29541"/>
                        <a14:foregroundMark x1="37802" y1="29541" x2="37802" y2="29541"/>
                        <a14:foregroundMark x1="38079" y1="31658" x2="38079" y2="31658"/>
                        <a14:foregroundMark x1="38079" y1="31658" x2="38079" y2="31658"/>
                        <a14:foregroundMark x1="38010" y1="33951" x2="38010" y2="33951"/>
                        <a14:foregroundMark x1="38010" y1="33951" x2="38010" y2="33951"/>
                        <a14:foregroundMark x1="38079" y1="41182" x2="38079" y2="41182"/>
                        <a14:foregroundMark x1="38079" y1="41182" x2="38079" y2="41182"/>
                        <a14:foregroundMark x1="38010" y1="39153" x2="38010" y2="39153"/>
                        <a14:foregroundMark x1="38010" y1="39153" x2="38010" y2="39153"/>
                        <a14:foregroundMark x1="38217" y1="43915" x2="38217" y2="43915"/>
                        <a14:foregroundMark x1="38217" y1="43915" x2="38217" y2="43915"/>
                        <a14:foregroundMark x1="37941" y1="46032" x2="37941" y2="46032"/>
                        <a14:foregroundMark x1="37941" y1="46032" x2="37941" y2="46032"/>
                        <a14:foregroundMark x1="37941" y1="48413" x2="37941" y2="48413"/>
                        <a14:foregroundMark x1="37941" y1="48413" x2="37941" y2="48413"/>
                        <a14:foregroundMark x1="38286" y1="50617" x2="38286" y2="50617"/>
                        <a14:foregroundMark x1="38286" y1="50617" x2="38286" y2="50617"/>
                        <a14:foregroundMark x1="37941" y1="55820" x2="37941" y2="55820"/>
                        <a14:foregroundMark x1="37941" y1="55820" x2="37941" y2="55820"/>
                        <a14:foregroundMark x1="37941" y1="55820" x2="37941" y2="55820"/>
                        <a14:foregroundMark x1="38079" y1="58113" x2="38079" y2="58113"/>
                        <a14:foregroundMark x1="38079" y1="58113" x2="38079" y2="58113"/>
                        <a14:foregroundMark x1="38079" y1="58113" x2="38079" y2="58113"/>
                        <a14:foregroundMark x1="38217" y1="59877" x2="38217" y2="59877"/>
                        <a14:foregroundMark x1="38217" y1="59877" x2="38217" y2="59877"/>
                        <a14:foregroundMark x1="38217" y1="59877" x2="38217" y2="59877"/>
                        <a14:foregroundMark x1="38079" y1="62698" x2="38079" y2="62698"/>
                        <a14:foregroundMark x1="38079" y1="62698" x2="38079" y2="62698"/>
                        <a14:foregroundMark x1="38079" y1="62698" x2="38079" y2="62698"/>
                        <a14:foregroundMark x1="38010" y1="65079" x2="38010" y2="65079"/>
                        <a14:foregroundMark x1="38010" y1="65079" x2="38010" y2="65079"/>
                        <a14:foregroundMark x1="37941" y1="72134" x2="37941" y2="72134"/>
                        <a14:foregroundMark x1="37941" y1="72134" x2="37941" y2="72134"/>
                        <a14:foregroundMark x1="37941" y1="72134" x2="37941" y2="72134"/>
                        <a14:foregroundMark x1="38079" y1="70194" x2="38079" y2="70194"/>
                        <a14:foregroundMark x1="38217" y1="61552" x2="38217" y2="61552"/>
                        <a14:foregroundMark x1="38217" y1="61552" x2="38217" y2="61552"/>
                        <a14:foregroundMark x1="38079" y1="63757" x2="38079" y2="63757"/>
                        <a14:foregroundMark x1="38079" y1="63757" x2="38079" y2="63757"/>
                        <a14:foregroundMark x1="38079" y1="63757" x2="38079" y2="63757"/>
                        <a14:foregroundMark x1="38079" y1="63757" x2="38079" y2="64638"/>
                        <a14:foregroundMark x1="38079" y1="64638" x2="38079" y2="64638"/>
                        <a14:foregroundMark x1="38217" y1="65697" x2="38217" y2="65697"/>
                        <a14:foregroundMark x1="38217" y1="66402" x2="38217" y2="66402"/>
                        <a14:foregroundMark x1="38217" y1="61376" x2="38217" y2="61376"/>
                        <a14:foregroundMark x1="38079" y1="57937" x2="38079" y2="57937"/>
                        <a14:foregroundMark x1="38079" y1="57231" x2="38079" y2="57231"/>
                        <a14:foregroundMark x1="36904" y1="53086" x2="36904" y2="53086"/>
                        <a14:foregroundMark x1="36904" y1="53086" x2="36904" y2="53086"/>
                        <a14:backgroundMark x1="23842" y1="34392" x2="23842" y2="34392"/>
                        <a14:backgroundMark x1="10850" y1="30952" x2="10850" y2="30952"/>
                        <a14:backgroundMark x1="10850" y1="30952" x2="10850" y2="30952"/>
                        <a14:backgroundMark x1="15135" y1="44709" x2="15135" y2="44709"/>
                        <a14:backgroundMark x1="15135" y1="44004" x2="15135" y2="44004"/>
                        <a14:backgroundMark x1="16171" y1="43298" x2="16171" y2="43298"/>
                        <a14:backgroundMark x1="21493" y1="39859" x2="21493" y2="39859"/>
                        <a14:backgroundMark x1="26192" y1="31305" x2="26192" y2="31305"/>
                        <a14:backgroundMark x1="27160" y1="29277" x2="27160" y2="29277"/>
                        <a14:backgroundMark x1="26538" y1="69048" x2="26538" y2="69048"/>
                        <a14:backgroundMark x1="26538" y1="69048" x2="26538" y2="69048"/>
                      </a14:backgroundRemoval>
                    </a14:imgEffect>
                  </a14:imgLayer>
                </a14:imgProps>
              </a:ext>
            </a:extLst>
          </a:blip>
          <a:srcRect l="5746" t="11332" r="52239" b="14998"/>
          <a:stretch>
            <a:fillRect/>
          </a:stretch>
        </p:blipFill>
        <p:spPr bwMode="auto">
          <a:xfrm>
            <a:off x="225114" y="1876722"/>
            <a:ext cx="1982554" cy="2738762"/>
          </a:xfrm>
          <a:prstGeom prst="rect">
            <a:avLst/>
          </a:prstGeom>
          <a:noFill/>
          <a:ln w="9525">
            <a:noFill/>
            <a:miter lim="800000"/>
            <a:headEnd/>
            <a:tailEnd/>
          </a:ln>
        </p:spPr>
      </p:pic>
      <p:sp>
        <p:nvSpPr>
          <p:cNvPr id="46" name="TextBox 45"/>
          <p:cNvSpPr txBox="1"/>
          <p:nvPr/>
        </p:nvSpPr>
        <p:spPr>
          <a:xfrm>
            <a:off x="1186439" y="4403194"/>
            <a:ext cx="1185042" cy="707886"/>
          </a:xfrm>
          <a:prstGeom prst="rect">
            <a:avLst/>
          </a:prstGeom>
          <a:noFill/>
        </p:spPr>
        <p:txBody>
          <a:bodyPr wrap="square" rtlCol="0">
            <a:spAutoFit/>
          </a:bodyPr>
          <a:lstStyle/>
          <a:p>
            <a:pPr algn="ctr"/>
            <a:r>
              <a:rPr lang="en-GB" sz="2000" dirty="0">
                <a:solidFill>
                  <a:srgbClr val="FF5050"/>
                </a:solidFill>
              </a:rPr>
              <a:t>Negative Welfare</a:t>
            </a:r>
          </a:p>
        </p:txBody>
      </p:sp>
      <p:sp>
        <p:nvSpPr>
          <p:cNvPr id="48" name="Rectangle 47"/>
          <p:cNvSpPr/>
          <p:nvPr/>
        </p:nvSpPr>
        <p:spPr>
          <a:xfrm rot="16200000">
            <a:off x="-1119571" y="2635337"/>
            <a:ext cx="3513020" cy="12738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prstClr val="black"/>
              </a:solidFill>
              <a:latin typeface="Candara" pitchFamily="34" charset="0"/>
            </a:endParaRPr>
          </a:p>
        </p:txBody>
      </p:sp>
      <p:sp>
        <p:nvSpPr>
          <p:cNvPr id="49" name="TextBox 48"/>
          <p:cNvSpPr txBox="1"/>
          <p:nvPr/>
        </p:nvSpPr>
        <p:spPr>
          <a:xfrm>
            <a:off x="-23684" y="1514735"/>
            <a:ext cx="1267269" cy="707886"/>
          </a:xfrm>
          <a:prstGeom prst="rect">
            <a:avLst/>
          </a:prstGeom>
          <a:noFill/>
        </p:spPr>
        <p:txBody>
          <a:bodyPr wrap="square" rtlCol="0">
            <a:spAutoFit/>
          </a:bodyPr>
          <a:lstStyle/>
          <a:p>
            <a:pPr algn="ctr"/>
            <a:r>
              <a:rPr lang="en-GB" sz="2000" b="1" dirty="0">
                <a:solidFill>
                  <a:schemeClr val="bg2">
                    <a:lumMod val="10000"/>
                  </a:schemeClr>
                </a:solidFill>
              </a:rPr>
              <a:t>A Good Life  </a:t>
            </a:r>
          </a:p>
        </p:txBody>
      </p:sp>
      <p:sp>
        <p:nvSpPr>
          <p:cNvPr id="50" name="TextBox 49"/>
          <p:cNvSpPr txBox="1"/>
          <p:nvPr/>
        </p:nvSpPr>
        <p:spPr>
          <a:xfrm>
            <a:off x="-22854" y="3946604"/>
            <a:ext cx="1273878" cy="1015663"/>
          </a:xfrm>
          <a:prstGeom prst="rect">
            <a:avLst/>
          </a:prstGeom>
          <a:noFill/>
        </p:spPr>
        <p:txBody>
          <a:bodyPr wrap="square" rtlCol="0">
            <a:spAutoFit/>
          </a:bodyPr>
          <a:lstStyle/>
          <a:p>
            <a:pPr algn="ctr"/>
            <a:r>
              <a:rPr lang="en-GB" sz="2000" b="1" dirty="0">
                <a:solidFill>
                  <a:schemeClr val="bg2">
                    <a:lumMod val="10000"/>
                  </a:schemeClr>
                </a:solidFill>
              </a:rPr>
              <a:t>A Life not worth living  </a:t>
            </a:r>
          </a:p>
        </p:txBody>
      </p:sp>
      <p:sp>
        <p:nvSpPr>
          <p:cNvPr id="51" name="TextBox 50"/>
          <p:cNvSpPr txBox="1"/>
          <p:nvPr/>
        </p:nvSpPr>
        <p:spPr>
          <a:xfrm>
            <a:off x="-2" y="2508402"/>
            <a:ext cx="1256962" cy="1015663"/>
          </a:xfrm>
          <a:prstGeom prst="rect">
            <a:avLst/>
          </a:prstGeom>
          <a:noFill/>
        </p:spPr>
        <p:txBody>
          <a:bodyPr wrap="square" rtlCol="0">
            <a:spAutoFit/>
          </a:bodyPr>
          <a:lstStyle/>
          <a:p>
            <a:pPr algn="ctr"/>
            <a:r>
              <a:rPr lang="en-GB" sz="2000" b="1" dirty="0">
                <a:solidFill>
                  <a:schemeClr val="bg2">
                    <a:lumMod val="10000"/>
                  </a:schemeClr>
                </a:solidFill>
              </a:rPr>
              <a:t>A Life Worth Living  </a:t>
            </a:r>
          </a:p>
        </p:txBody>
      </p:sp>
      <p:sp>
        <p:nvSpPr>
          <p:cNvPr id="52" name="TextBox 51"/>
          <p:cNvSpPr txBox="1"/>
          <p:nvPr/>
        </p:nvSpPr>
        <p:spPr>
          <a:xfrm>
            <a:off x="-206435" y="1025900"/>
            <a:ext cx="2012530" cy="400110"/>
          </a:xfrm>
          <a:prstGeom prst="rect">
            <a:avLst/>
          </a:prstGeom>
          <a:noFill/>
        </p:spPr>
        <p:txBody>
          <a:bodyPr wrap="square" rtlCol="0">
            <a:spAutoFit/>
          </a:bodyPr>
          <a:lstStyle/>
          <a:p>
            <a:pPr algn="ctr"/>
            <a:r>
              <a:rPr lang="en-GB" sz="2000" b="1" dirty="0"/>
              <a:t>Quality of Life</a:t>
            </a:r>
          </a:p>
        </p:txBody>
      </p:sp>
      <p:sp>
        <p:nvSpPr>
          <p:cNvPr id="53" name="TextBox 52"/>
          <p:cNvSpPr txBox="1"/>
          <p:nvPr/>
        </p:nvSpPr>
        <p:spPr>
          <a:xfrm>
            <a:off x="1281417" y="1517031"/>
            <a:ext cx="1049357" cy="707886"/>
          </a:xfrm>
          <a:prstGeom prst="rect">
            <a:avLst/>
          </a:prstGeom>
          <a:noFill/>
        </p:spPr>
        <p:txBody>
          <a:bodyPr wrap="square" rtlCol="0">
            <a:spAutoFit/>
          </a:bodyPr>
          <a:lstStyle/>
          <a:p>
            <a:pPr algn="ctr"/>
            <a:r>
              <a:rPr lang="en-GB" sz="2000" dirty="0">
                <a:solidFill>
                  <a:srgbClr val="00B050"/>
                </a:solidFill>
              </a:rPr>
              <a:t>Positive Welfare</a:t>
            </a:r>
          </a:p>
        </p:txBody>
      </p:sp>
      <p:sp>
        <p:nvSpPr>
          <p:cNvPr id="55" name="TextBox 54"/>
          <p:cNvSpPr txBox="1"/>
          <p:nvPr/>
        </p:nvSpPr>
        <p:spPr>
          <a:xfrm>
            <a:off x="2219362" y="1068665"/>
            <a:ext cx="1546946" cy="400110"/>
          </a:xfrm>
          <a:prstGeom prst="rect">
            <a:avLst/>
          </a:prstGeom>
          <a:noFill/>
        </p:spPr>
        <p:txBody>
          <a:bodyPr wrap="square" rtlCol="0">
            <a:spAutoFit/>
          </a:bodyPr>
          <a:lstStyle/>
          <a:p>
            <a:r>
              <a:rPr lang="en-GB" sz="2000" b="1" dirty="0"/>
              <a:t>Opportunity</a:t>
            </a:r>
          </a:p>
        </p:txBody>
      </p:sp>
      <p:sp>
        <p:nvSpPr>
          <p:cNvPr id="4" name="TextBox 3"/>
          <p:cNvSpPr txBox="1"/>
          <p:nvPr/>
        </p:nvSpPr>
        <p:spPr>
          <a:xfrm>
            <a:off x="2285895" y="5077175"/>
            <a:ext cx="1674538" cy="400110"/>
          </a:xfrm>
          <a:prstGeom prst="rect">
            <a:avLst/>
          </a:prstGeom>
          <a:noFill/>
        </p:spPr>
        <p:txBody>
          <a:bodyPr wrap="square" rtlCol="0">
            <a:spAutoFit/>
          </a:bodyPr>
          <a:lstStyle/>
          <a:p>
            <a:r>
              <a:rPr lang="en-GB" sz="2000" b="1" dirty="0"/>
              <a:t>Freedom</a:t>
            </a:r>
          </a:p>
        </p:txBody>
      </p:sp>
      <p:sp>
        <p:nvSpPr>
          <p:cNvPr id="42" name="Rectangle 41">
            <a:extLst>
              <a:ext uri="{FF2B5EF4-FFF2-40B4-BE49-F238E27FC236}">
                <a16:creationId xmlns="" xmlns:a16="http://schemas.microsoft.com/office/drawing/2014/main" id="{2A38C538-7B78-4683-B714-F0075D0D147F}"/>
              </a:ext>
            </a:extLst>
          </p:cNvPr>
          <p:cNvSpPr/>
          <p:nvPr/>
        </p:nvSpPr>
        <p:spPr>
          <a:xfrm rot="16200000">
            <a:off x="2566493" y="2661008"/>
            <a:ext cx="3513020" cy="12738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prstClr val="black"/>
              </a:solidFill>
              <a:latin typeface="Candara" pitchFamily="34" charset="0"/>
            </a:endParaRPr>
          </a:p>
        </p:txBody>
      </p:sp>
      <p:sp>
        <p:nvSpPr>
          <p:cNvPr id="47" name="Rectangle 46">
            <a:extLst>
              <a:ext uri="{FF2B5EF4-FFF2-40B4-BE49-F238E27FC236}">
                <a16:creationId xmlns="" xmlns:a16="http://schemas.microsoft.com/office/drawing/2014/main" id="{54AC23F9-2981-4A92-9432-E00BFD7FD4EB}"/>
              </a:ext>
            </a:extLst>
          </p:cNvPr>
          <p:cNvSpPr/>
          <p:nvPr/>
        </p:nvSpPr>
        <p:spPr>
          <a:xfrm rot="16200000">
            <a:off x="5355282" y="2651982"/>
            <a:ext cx="3513020" cy="12738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prstClr val="black"/>
              </a:solidFill>
              <a:latin typeface="Candara" pitchFamily="34" charset="0"/>
            </a:endParaRPr>
          </a:p>
        </p:txBody>
      </p:sp>
      <p:sp>
        <p:nvSpPr>
          <p:cNvPr id="54" name="Rectangle 53">
            <a:extLst>
              <a:ext uri="{FF2B5EF4-FFF2-40B4-BE49-F238E27FC236}">
                <a16:creationId xmlns="" xmlns:a16="http://schemas.microsoft.com/office/drawing/2014/main" id="{A21C611B-3F46-4197-B1DA-4570E3FA000A}"/>
              </a:ext>
            </a:extLst>
          </p:cNvPr>
          <p:cNvSpPr/>
          <p:nvPr/>
        </p:nvSpPr>
        <p:spPr>
          <a:xfrm rot="16200000">
            <a:off x="6741954" y="2633078"/>
            <a:ext cx="3513020" cy="12910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prstClr val="black"/>
              </a:solidFill>
              <a:latin typeface="Candara" pitchFamily="34" charset="0"/>
            </a:endParaRPr>
          </a:p>
        </p:txBody>
      </p:sp>
      <p:sp>
        <p:nvSpPr>
          <p:cNvPr id="36" name="TextBox 35"/>
          <p:cNvSpPr txBox="1"/>
          <p:nvPr/>
        </p:nvSpPr>
        <p:spPr>
          <a:xfrm>
            <a:off x="3748247" y="1533560"/>
            <a:ext cx="1270640" cy="400110"/>
          </a:xfrm>
          <a:prstGeom prst="rect">
            <a:avLst/>
          </a:prstGeom>
          <a:noFill/>
        </p:spPr>
        <p:txBody>
          <a:bodyPr wrap="square" rtlCol="0">
            <a:spAutoFit/>
          </a:bodyPr>
          <a:lstStyle/>
          <a:p>
            <a:pPr algn="ctr"/>
            <a:r>
              <a:rPr lang="en-GB" sz="2000" dirty="0">
                <a:solidFill>
                  <a:schemeClr val="bg2">
                    <a:lumMod val="10000"/>
                  </a:schemeClr>
                </a:solidFill>
              </a:rPr>
              <a:t>Pleasure  </a:t>
            </a:r>
          </a:p>
        </p:txBody>
      </p:sp>
      <p:sp>
        <p:nvSpPr>
          <p:cNvPr id="37" name="TextBox 36"/>
          <p:cNvSpPr txBox="1"/>
          <p:nvPr/>
        </p:nvSpPr>
        <p:spPr>
          <a:xfrm>
            <a:off x="3684914" y="4342150"/>
            <a:ext cx="1272353" cy="707886"/>
          </a:xfrm>
          <a:prstGeom prst="rect">
            <a:avLst/>
          </a:prstGeom>
          <a:noFill/>
        </p:spPr>
        <p:txBody>
          <a:bodyPr wrap="square" rtlCol="0">
            <a:spAutoFit/>
          </a:bodyPr>
          <a:lstStyle/>
          <a:p>
            <a:pPr algn="ctr"/>
            <a:r>
              <a:rPr lang="en-GB" sz="2000" dirty="0">
                <a:solidFill>
                  <a:schemeClr val="bg2">
                    <a:lumMod val="10000"/>
                  </a:schemeClr>
                </a:solidFill>
              </a:rPr>
              <a:t>Hunger and Thirst  </a:t>
            </a:r>
          </a:p>
        </p:txBody>
      </p:sp>
      <p:sp>
        <p:nvSpPr>
          <p:cNvPr id="56" name="Rectangle 55">
            <a:extLst>
              <a:ext uri="{FF2B5EF4-FFF2-40B4-BE49-F238E27FC236}">
                <a16:creationId xmlns="" xmlns:a16="http://schemas.microsoft.com/office/drawing/2014/main" id="{3DE4DF4A-5B37-4B05-87C6-1B68BBBB623A}"/>
              </a:ext>
            </a:extLst>
          </p:cNvPr>
          <p:cNvSpPr/>
          <p:nvPr/>
        </p:nvSpPr>
        <p:spPr>
          <a:xfrm rot="16200000">
            <a:off x="3946704" y="2656587"/>
            <a:ext cx="3513020" cy="1273877"/>
          </a:xfrm>
          <a:prstGeom prst="rect">
            <a:avLst/>
          </a:prstGeom>
          <a:gradFill flip="none" rotWithShape="1">
            <a:gsLst>
              <a:gs pos="100000">
                <a:srgbClr val="00B050"/>
              </a:gs>
              <a:gs pos="47900">
                <a:srgbClr val="FFFF00"/>
              </a:gs>
              <a:gs pos="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prstClr val="black"/>
              </a:solidFill>
              <a:latin typeface="Candara" pitchFamily="34" charset="0"/>
            </a:endParaRPr>
          </a:p>
        </p:txBody>
      </p:sp>
      <p:sp>
        <p:nvSpPr>
          <p:cNvPr id="38" name="TextBox 37"/>
          <p:cNvSpPr txBox="1"/>
          <p:nvPr/>
        </p:nvSpPr>
        <p:spPr>
          <a:xfrm>
            <a:off x="5082237" y="1513597"/>
            <a:ext cx="1273877" cy="400110"/>
          </a:xfrm>
          <a:prstGeom prst="rect">
            <a:avLst/>
          </a:prstGeom>
          <a:noFill/>
        </p:spPr>
        <p:txBody>
          <a:bodyPr wrap="square" rtlCol="0">
            <a:spAutoFit/>
          </a:bodyPr>
          <a:lstStyle/>
          <a:p>
            <a:pPr algn="ctr"/>
            <a:r>
              <a:rPr lang="en-GB" sz="2000" dirty="0">
                <a:solidFill>
                  <a:schemeClr val="bg2">
                    <a:lumMod val="10000"/>
                  </a:schemeClr>
                </a:solidFill>
              </a:rPr>
              <a:t>Interest  </a:t>
            </a:r>
          </a:p>
        </p:txBody>
      </p:sp>
      <p:sp>
        <p:nvSpPr>
          <p:cNvPr id="39" name="TextBox 38"/>
          <p:cNvSpPr txBox="1"/>
          <p:nvPr/>
        </p:nvSpPr>
        <p:spPr>
          <a:xfrm>
            <a:off x="5024421" y="4017902"/>
            <a:ext cx="1346237" cy="1015663"/>
          </a:xfrm>
          <a:prstGeom prst="rect">
            <a:avLst/>
          </a:prstGeom>
          <a:noFill/>
        </p:spPr>
        <p:txBody>
          <a:bodyPr wrap="square" rtlCol="0">
            <a:spAutoFit/>
          </a:bodyPr>
          <a:lstStyle/>
          <a:p>
            <a:pPr algn="ctr"/>
            <a:r>
              <a:rPr lang="en-GB" sz="2000" dirty="0">
                <a:solidFill>
                  <a:schemeClr val="bg2">
                    <a:lumMod val="10000"/>
                  </a:schemeClr>
                </a:solidFill>
              </a:rPr>
              <a:t> Restricted Normal Behaviour  </a:t>
            </a:r>
          </a:p>
        </p:txBody>
      </p:sp>
      <p:sp>
        <p:nvSpPr>
          <p:cNvPr id="41" name="TextBox 40"/>
          <p:cNvSpPr txBox="1"/>
          <p:nvPr/>
        </p:nvSpPr>
        <p:spPr>
          <a:xfrm>
            <a:off x="6393601" y="1515765"/>
            <a:ext cx="1425954" cy="400110"/>
          </a:xfrm>
          <a:prstGeom prst="rect">
            <a:avLst/>
          </a:prstGeom>
          <a:noFill/>
        </p:spPr>
        <p:txBody>
          <a:bodyPr wrap="square" rtlCol="0">
            <a:spAutoFit/>
          </a:bodyPr>
          <a:lstStyle/>
          <a:p>
            <a:pPr algn="ctr"/>
            <a:r>
              <a:rPr lang="en-GB" sz="2000" dirty="0">
                <a:solidFill>
                  <a:schemeClr val="bg2">
                    <a:lumMod val="10000"/>
                  </a:schemeClr>
                </a:solidFill>
              </a:rPr>
              <a:t>Confidence </a:t>
            </a:r>
          </a:p>
        </p:txBody>
      </p:sp>
      <p:sp>
        <p:nvSpPr>
          <p:cNvPr id="40" name="TextBox 39"/>
          <p:cNvSpPr txBox="1"/>
          <p:nvPr/>
        </p:nvSpPr>
        <p:spPr>
          <a:xfrm>
            <a:off x="6467324" y="4301009"/>
            <a:ext cx="1208413" cy="707886"/>
          </a:xfrm>
          <a:prstGeom prst="rect">
            <a:avLst/>
          </a:prstGeom>
          <a:noFill/>
        </p:spPr>
        <p:txBody>
          <a:bodyPr wrap="square" rtlCol="0">
            <a:spAutoFit/>
          </a:bodyPr>
          <a:lstStyle/>
          <a:p>
            <a:pPr algn="ctr"/>
            <a:r>
              <a:rPr lang="en-GB" sz="2000" dirty="0">
                <a:solidFill>
                  <a:schemeClr val="bg2">
                    <a:lumMod val="10000"/>
                  </a:schemeClr>
                </a:solidFill>
              </a:rPr>
              <a:t>Fear and Distress  </a:t>
            </a:r>
          </a:p>
        </p:txBody>
      </p:sp>
      <p:sp>
        <p:nvSpPr>
          <p:cNvPr id="45" name="TextBox 44"/>
          <p:cNvSpPr txBox="1"/>
          <p:nvPr/>
        </p:nvSpPr>
        <p:spPr>
          <a:xfrm>
            <a:off x="7862583" y="1498444"/>
            <a:ext cx="1273878" cy="707886"/>
          </a:xfrm>
          <a:prstGeom prst="rect">
            <a:avLst/>
          </a:prstGeom>
          <a:noFill/>
        </p:spPr>
        <p:txBody>
          <a:bodyPr wrap="square" rtlCol="0">
            <a:spAutoFit/>
          </a:bodyPr>
          <a:lstStyle/>
          <a:p>
            <a:pPr algn="ctr"/>
            <a:r>
              <a:rPr lang="en-GB" sz="2000" dirty="0">
                <a:solidFill>
                  <a:schemeClr val="bg2">
                    <a:lumMod val="10000"/>
                  </a:schemeClr>
                </a:solidFill>
              </a:rPr>
              <a:t>A Healthy Life </a:t>
            </a:r>
          </a:p>
        </p:txBody>
      </p:sp>
      <p:sp>
        <p:nvSpPr>
          <p:cNvPr id="43" name="TextBox 42"/>
          <p:cNvSpPr txBox="1"/>
          <p:nvPr/>
        </p:nvSpPr>
        <p:spPr>
          <a:xfrm>
            <a:off x="7819652" y="4284403"/>
            <a:ext cx="1460515" cy="707886"/>
          </a:xfrm>
          <a:prstGeom prst="rect">
            <a:avLst/>
          </a:prstGeom>
          <a:noFill/>
        </p:spPr>
        <p:txBody>
          <a:bodyPr wrap="square" rtlCol="0">
            <a:spAutoFit/>
          </a:bodyPr>
          <a:lstStyle/>
          <a:p>
            <a:r>
              <a:rPr lang="en-GB" sz="2000" dirty="0">
                <a:solidFill>
                  <a:schemeClr val="bg2">
                    <a:lumMod val="10000"/>
                  </a:schemeClr>
                </a:solidFill>
              </a:rPr>
              <a:t>Pain, Injury and Disease</a:t>
            </a:r>
          </a:p>
        </p:txBody>
      </p:sp>
      <p:sp>
        <p:nvSpPr>
          <p:cNvPr id="3" name="TextBox 2">
            <a:extLst>
              <a:ext uri="{FF2B5EF4-FFF2-40B4-BE49-F238E27FC236}">
                <a16:creationId xmlns="" xmlns:a16="http://schemas.microsoft.com/office/drawing/2014/main" id="{834B3954-C1FE-44CB-BCF2-0639A43AE406}"/>
              </a:ext>
            </a:extLst>
          </p:cNvPr>
          <p:cNvSpPr txBox="1"/>
          <p:nvPr/>
        </p:nvSpPr>
        <p:spPr>
          <a:xfrm>
            <a:off x="215900" y="5693233"/>
            <a:ext cx="8702986" cy="923330"/>
          </a:xfrm>
          <a:prstGeom prst="rect">
            <a:avLst/>
          </a:prstGeom>
          <a:noFill/>
        </p:spPr>
        <p:txBody>
          <a:bodyPr wrap="square" rtlCol="0">
            <a:spAutoFit/>
          </a:bodyPr>
          <a:lstStyle/>
          <a:p>
            <a:r>
              <a:rPr lang="en-GB" u="sng" dirty="0"/>
              <a:t>Reference:</a:t>
            </a:r>
            <a:r>
              <a:rPr lang="en-GB" dirty="0"/>
              <a:t> Edgar JL, Mullan SM, Pritchard JC, McFarlane UJC and Main DCJ 2013. Towards a ‘good life’ for farm animals: development of a resource tier framework to achieve positive welfare for laying hens. Animal 3, 1-10 </a:t>
            </a:r>
            <a:r>
              <a:rPr lang="en-GB" dirty="0">
                <a:solidFill>
                  <a:srgbClr val="FFFF00"/>
                </a:solidFill>
                <a:hlinkClick r:id="rId5"/>
              </a:rPr>
              <a:t>http://www.mdpi.com/2076-2615/3/3/584</a:t>
            </a:r>
            <a:r>
              <a:rPr lang="en-GB" dirty="0">
                <a:solidFill>
                  <a:srgbClr val="FFFF00"/>
                </a:solidFill>
              </a:rPr>
              <a:t> </a:t>
            </a:r>
          </a:p>
        </p:txBody>
      </p:sp>
    </p:spTree>
    <p:extLst>
      <p:ext uri="{BB962C8B-B14F-4D97-AF65-F5344CB8AC3E}">
        <p14:creationId xmlns:p14="http://schemas.microsoft.com/office/powerpoint/2010/main" val="824614552"/>
      </p:ext>
    </p:extLst>
  </p:cSld>
  <p:clrMapOvr>
    <a:masterClrMapping/>
  </p:clrMapOvr>
  <mc:AlternateContent xmlns:mc="http://schemas.openxmlformats.org/markup-compatibility/2006" xmlns:p14="http://schemas.microsoft.com/office/powerpoint/2010/main">
    <mc:Choice Requires="p14">
      <p:transition spd="slow" p14:dur="2000" advTm="160254"/>
    </mc:Choice>
    <mc:Fallback xmlns="">
      <p:transition spd="slow" advTm="16025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6291" y="898008"/>
            <a:ext cx="7377710" cy="5571319"/>
          </a:xfrm>
        </p:spPr>
      </p:pic>
      <p:sp>
        <p:nvSpPr>
          <p:cNvPr id="19" name="TextBox 18">
            <a:extLst>
              <a:ext uri="{FF2B5EF4-FFF2-40B4-BE49-F238E27FC236}">
                <a16:creationId xmlns="" xmlns:a16="http://schemas.microsoft.com/office/drawing/2014/main" id="{A2563FD3-7ED3-44A0-80FE-6D0F518BA85A}"/>
              </a:ext>
            </a:extLst>
          </p:cNvPr>
          <p:cNvSpPr txBox="1"/>
          <p:nvPr/>
        </p:nvSpPr>
        <p:spPr>
          <a:xfrm>
            <a:off x="-8553" y="379660"/>
            <a:ext cx="2673562" cy="523220"/>
          </a:xfrm>
          <a:prstGeom prst="rect">
            <a:avLst/>
          </a:prstGeom>
          <a:noFill/>
        </p:spPr>
        <p:txBody>
          <a:bodyPr wrap="square" rtlCol="0">
            <a:spAutoFit/>
          </a:bodyPr>
          <a:lstStyle/>
          <a:p>
            <a:r>
              <a:rPr lang="en-GB" sz="2800" dirty="0">
                <a:latin typeface="Georgia" panose="02040502050405020303" pitchFamily="18" charset="0"/>
              </a:rPr>
              <a:t>Opportunities</a:t>
            </a:r>
          </a:p>
        </p:txBody>
      </p:sp>
      <p:sp>
        <p:nvSpPr>
          <p:cNvPr id="21" name="TextBox 20">
            <a:extLst>
              <a:ext uri="{FF2B5EF4-FFF2-40B4-BE49-F238E27FC236}">
                <a16:creationId xmlns="" xmlns:a16="http://schemas.microsoft.com/office/drawing/2014/main" id="{0E1E92BE-914F-41AA-8A81-18E7F63B9F4B}"/>
              </a:ext>
            </a:extLst>
          </p:cNvPr>
          <p:cNvSpPr txBox="1"/>
          <p:nvPr/>
        </p:nvSpPr>
        <p:spPr>
          <a:xfrm>
            <a:off x="3120278" y="370626"/>
            <a:ext cx="2664296" cy="523220"/>
          </a:xfrm>
          <a:prstGeom prst="rect">
            <a:avLst/>
          </a:prstGeom>
          <a:noFill/>
        </p:spPr>
        <p:txBody>
          <a:bodyPr wrap="square" rtlCol="0">
            <a:spAutoFit/>
          </a:bodyPr>
          <a:lstStyle/>
          <a:p>
            <a:r>
              <a:rPr lang="en-GB" sz="2800" dirty="0">
                <a:latin typeface="Georgia" panose="02040502050405020303" pitchFamily="18" charset="0"/>
              </a:rPr>
              <a:t>Resources</a:t>
            </a:r>
          </a:p>
        </p:txBody>
      </p:sp>
      <p:sp>
        <p:nvSpPr>
          <p:cNvPr id="27" name="Arrow: Left 26">
            <a:extLst>
              <a:ext uri="{FF2B5EF4-FFF2-40B4-BE49-F238E27FC236}">
                <a16:creationId xmlns="" xmlns:a16="http://schemas.microsoft.com/office/drawing/2014/main" id="{B259B6BB-F0F1-4F27-9547-6C95F48E12B8}"/>
              </a:ext>
            </a:extLst>
          </p:cNvPr>
          <p:cNvSpPr/>
          <p:nvPr/>
        </p:nvSpPr>
        <p:spPr>
          <a:xfrm>
            <a:off x="2363879" y="571584"/>
            <a:ext cx="797565" cy="189366"/>
          </a:xfrm>
          <a:prstGeom prst="leftArrow">
            <a:avLst/>
          </a:prstGeom>
          <a:gradFill flip="none" rotWithShape="1">
            <a:gsLst>
              <a:gs pos="100000">
                <a:srgbClr val="00B050"/>
              </a:gs>
              <a:gs pos="1000">
                <a:srgbClr val="FFFF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379E5057-E558-449A-B232-B445025A4DF5}"/>
              </a:ext>
            </a:extLst>
          </p:cNvPr>
          <p:cNvSpPr/>
          <p:nvPr/>
        </p:nvSpPr>
        <p:spPr>
          <a:xfrm>
            <a:off x="1887019" y="1010497"/>
            <a:ext cx="1799010" cy="3159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25" name="Rectangle 24">
            <a:extLst>
              <a:ext uri="{FF2B5EF4-FFF2-40B4-BE49-F238E27FC236}">
                <a16:creationId xmlns="" xmlns:a16="http://schemas.microsoft.com/office/drawing/2014/main" id="{C91E4DCA-805C-4C4C-91B5-FF811BF8E886}"/>
              </a:ext>
            </a:extLst>
          </p:cNvPr>
          <p:cNvSpPr/>
          <p:nvPr/>
        </p:nvSpPr>
        <p:spPr>
          <a:xfrm rot="16200000">
            <a:off x="-371295" y="1254664"/>
            <a:ext cx="5571318" cy="4878262"/>
          </a:xfrm>
          <a:prstGeom prst="rect">
            <a:avLst/>
          </a:prstGeom>
          <a:gradFill flip="none" rotWithShape="1">
            <a:gsLst>
              <a:gs pos="100000">
                <a:srgbClr val="00B050"/>
              </a:gs>
              <a:gs pos="6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schemeClr val="bg2">
                  <a:lumMod val="10000"/>
                </a:schemeClr>
              </a:solidFill>
              <a:latin typeface="Candara" pitchFamily="34" charset="0"/>
            </a:endParaRPr>
          </a:p>
        </p:txBody>
      </p:sp>
      <p:sp>
        <p:nvSpPr>
          <p:cNvPr id="3" name="TextBox 2">
            <a:extLst>
              <a:ext uri="{FF2B5EF4-FFF2-40B4-BE49-F238E27FC236}">
                <a16:creationId xmlns="" xmlns:a16="http://schemas.microsoft.com/office/drawing/2014/main" id="{BD9B68A3-01C7-4A2D-B583-BF7D5C761C37}"/>
              </a:ext>
            </a:extLst>
          </p:cNvPr>
          <p:cNvSpPr txBox="1"/>
          <p:nvPr/>
        </p:nvSpPr>
        <p:spPr>
          <a:xfrm>
            <a:off x="930231" y="4962786"/>
            <a:ext cx="2709411" cy="461665"/>
          </a:xfrm>
          <a:prstGeom prst="rect">
            <a:avLst/>
          </a:prstGeom>
          <a:noFill/>
        </p:spPr>
        <p:txBody>
          <a:bodyPr wrap="square" rtlCol="0">
            <a:spAutoFit/>
          </a:bodyPr>
          <a:lstStyle/>
          <a:p>
            <a:r>
              <a:rPr lang="en-GB" sz="2400" dirty="0">
                <a:latin typeface="Georgia" panose="02040502050405020303" pitchFamily="18" charset="0"/>
              </a:rPr>
              <a:t>Comfort</a:t>
            </a:r>
          </a:p>
        </p:txBody>
      </p:sp>
      <p:sp>
        <p:nvSpPr>
          <p:cNvPr id="10" name="TextBox 9">
            <a:extLst>
              <a:ext uri="{FF2B5EF4-FFF2-40B4-BE49-F238E27FC236}">
                <a16:creationId xmlns="" xmlns:a16="http://schemas.microsoft.com/office/drawing/2014/main" id="{67AB481B-432E-4C9B-8FCF-BAA9C941BBFA}"/>
              </a:ext>
            </a:extLst>
          </p:cNvPr>
          <p:cNvSpPr txBox="1"/>
          <p:nvPr/>
        </p:nvSpPr>
        <p:spPr>
          <a:xfrm>
            <a:off x="143674" y="1596347"/>
            <a:ext cx="3495968" cy="461665"/>
          </a:xfrm>
          <a:prstGeom prst="rect">
            <a:avLst/>
          </a:prstGeom>
          <a:noFill/>
        </p:spPr>
        <p:txBody>
          <a:bodyPr wrap="square" rtlCol="0">
            <a:spAutoFit/>
          </a:bodyPr>
          <a:lstStyle/>
          <a:p>
            <a:r>
              <a:rPr lang="en-GB" sz="2400" dirty="0">
                <a:latin typeface="Georgia" panose="02040502050405020303" pitchFamily="18" charset="0"/>
              </a:rPr>
              <a:t>Healthy Life</a:t>
            </a:r>
          </a:p>
        </p:txBody>
      </p:sp>
      <p:sp>
        <p:nvSpPr>
          <p:cNvPr id="2" name="TextBox 1">
            <a:extLst>
              <a:ext uri="{FF2B5EF4-FFF2-40B4-BE49-F238E27FC236}">
                <a16:creationId xmlns="" xmlns:a16="http://schemas.microsoft.com/office/drawing/2014/main" id="{B134DA96-D931-4CCB-B1B0-66D673E81C02}"/>
              </a:ext>
            </a:extLst>
          </p:cNvPr>
          <p:cNvSpPr txBox="1"/>
          <p:nvPr/>
        </p:nvSpPr>
        <p:spPr>
          <a:xfrm>
            <a:off x="2363879" y="1253364"/>
            <a:ext cx="2779403" cy="369332"/>
          </a:xfrm>
          <a:prstGeom prst="rect">
            <a:avLst/>
          </a:prstGeom>
          <a:noFill/>
        </p:spPr>
        <p:txBody>
          <a:bodyPr wrap="square" rtlCol="0">
            <a:spAutoFit/>
          </a:bodyPr>
          <a:lstStyle/>
          <a:p>
            <a:r>
              <a:rPr lang="en-GB" dirty="0"/>
              <a:t>Positive genetic selection</a:t>
            </a:r>
          </a:p>
        </p:txBody>
      </p:sp>
      <p:sp>
        <p:nvSpPr>
          <p:cNvPr id="28" name="TextBox 27">
            <a:extLst>
              <a:ext uri="{FF2B5EF4-FFF2-40B4-BE49-F238E27FC236}">
                <a16:creationId xmlns="" xmlns:a16="http://schemas.microsoft.com/office/drawing/2014/main" id="{868CFBD6-336E-49E9-B309-958265EBC71F}"/>
              </a:ext>
            </a:extLst>
          </p:cNvPr>
          <p:cNvSpPr txBox="1"/>
          <p:nvPr/>
        </p:nvSpPr>
        <p:spPr>
          <a:xfrm>
            <a:off x="2543686" y="1591668"/>
            <a:ext cx="2474191" cy="369332"/>
          </a:xfrm>
          <a:prstGeom prst="rect">
            <a:avLst/>
          </a:prstGeom>
          <a:noFill/>
        </p:spPr>
        <p:txBody>
          <a:bodyPr wrap="square" rtlCol="0">
            <a:spAutoFit/>
          </a:bodyPr>
          <a:lstStyle/>
          <a:p>
            <a:r>
              <a:rPr lang="en-GB" dirty="0"/>
              <a:t>Managing daily welfare</a:t>
            </a:r>
          </a:p>
        </p:txBody>
      </p:sp>
      <p:sp>
        <p:nvSpPr>
          <p:cNvPr id="29" name="TextBox 28">
            <a:extLst>
              <a:ext uri="{FF2B5EF4-FFF2-40B4-BE49-F238E27FC236}">
                <a16:creationId xmlns="" xmlns:a16="http://schemas.microsoft.com/office/drawing/2014/main" id="{1E90393F-0FE0-478D-B927-E76E19BA3AF2}"/>
              </a:ext>
            </a:extLst>
          </p:cNvPr>
          <p:cNvSpPr txBox="1"/>
          <p:nvPr/>
        </p:nvSpPr>
        <p:spPr>
          <a:xfrm>
            <a:off x="2827511" y="1931653"/>
            <a:ext cx="2239831" cy="369332"/>
          </a:xfrm>
          <a:prstGeom prst="rect">
            <a:avLst/>
          </a:prstGeom>
          <a:noFill/>
        </p:spPr>
        <p:txBody>
          <a:bodyPr wrap="square" rtlCol="0">
            <a:spAutoFit/>
          </a:bodyPr>
          <a:lstStyle/>
          <a:p>
            <a:r>
              <a:rPr lang="en-GB" dirty="0"/>
              <a:t>Dustbathing choices</a:t>
            </a:r>
          </a:p>
        </p:txBody>
      </p:sp>
      <p:sp>
        <p:nvSpPr>
          <p:cNvPr id="11" name="TextBox 10">
            <a:extLst>
              <a:ext uri="{FF2B5EF4-FFF2-40B4-BE49-F238E27FC236}">
                <a16:creationId xmlns="" xmlns:a16="http://schemas.microsoft.com/office/drawing/2014/main" id="{9E54677E-CA25-4DAB-BA8F-9E95B7273033}"/>
              </a:ext>
            </a:extLst>
          </p:cNvPr>
          <p:cNvSpPr txBox="1"/>
          <p:nvPr/>
        </p:nvSpPr>
        <p:spPr>
          <a:xfrm>
            <a:off x="1928398" y="1271637"/>
            <a:ext cx="959710" cy="1015663"/>
          </a:xfrm>
          <a:prstGeom prst="rect">
            <a:avLst/>
          </a:prstGeom>
          <a:noFill/>
        </p:spPr>
        <p:txBody>
          <a:bodyPr wrap="square" rtlCol="0">
            <a:spAutoFit/>
          </a:bodyPr>
          <a:lstStyle/>
          <a:p>
            <a:r>
              <a:rPr lang="en-GB" sz="6000" dirty="0">
                <a:latin typeface="Batang" panose="02030600000101010101" pitchFamily="18" charset="-127"/>
                <a:ea typeface="Batang" panose="02030600000101010101" pitchFamily="18" charset="-127"/>
              </a:rPr>
              <a:t>{</a:t>
            </a:r>
          </a:p>
        </p:txBody>
      </p:sp>
      <p:sp>
        <p:nvSpPr>
          <p:cNvPr id="7" name="TextBox 6">
            <a:extLst>
              <a:ext uri="{FF2B5EF4-FFF2-40B4-BE49-F238E27FC236}">
                <a16:creationId xmlns="" xmlns:a16="http://schemas.microsoft.com/office/drawing/2014/main" id="{5312679E-FABB-4FC9-98B9-5C69225B812B}"/>
              </a:ext>
            </a:extLst>
          </p:cNvPr>
          <p:cNvSpPr txBox="1"/>
          <p:nvPr/>
        </p:nvSpPr>
        <p:spPr>
          <a:xfrm>
            <a:off x="342699" y="2422984"/>
            <a:ext cx="3888432" cy="461665"/>
          </a:xfrm>
          <a:prstGeom prst="rect">
            <a:avLst/>
          </a:prstGeom>
          <a:noFill/>
        </p:spPr>
        <p:txBody>
          <a:bodyPr wrap="square" rtlCol="0">
            <a:spAutoFit/>
          </a:bodyPr>
          <a:lstStyle/>
          <a:p>
            <a:r>
              <a:rPr lang="en-GB" sz="2400" dirty="0">
                <a:latin typeface="Georgia" panose="02040502050405020303" pitchFamily="18" charset="0"/>
              </a:rPr>
              <a:t>Interest</a:t>
            </a:r>
          </a:p>
        </p:txBody>
      </p:sp>
      <p:sp>
        <p:nvSpPr>
          <p:cNvPr id="30" name="TextBox 29">
            <a:extLst>
              <a:ext uri="{FF2B5EF4-FFF2-40B4-BE49-F238E27FC236}">
                <a16:creationId xmlns="" xmlns:a16="http://schemas.microsoft.com/office/drawing/2014/main" id="{9D91EB24-821E-41B5-8C1B-04E059738A96}"/>
              </a:ext>
            </a:extLst>
          </p:cNvPr>
          <p:cNvSpPr txBox="1"/>
          <p:nvPr/>
        </p:nvSpPr>
        <p:spPr>
          <a:xfrm>
            <a:off x="1815878" y="2270728"/>
            <a:ext cx="3171257" cy="369332"/>
          </a:xfrm>
          <a:prstGeom prst="rect">
            <a:avLst/>
          </a:prstGeom>
          <a:noFill/>
        </p:spPr>
        <p:txBody>
          <a:bodyPr wrap="square" rtlCol="0">
            <a:spAutoFit/>
          </a:bodyPr>
          <a:lstStyle/>
          <a:p>
            <a:r>
              <a:rPr lang="en-GB" dirty="0"/>
              <a:t>Enriched outdoor environment</a:t>
            </a:r>
          </a:p>
        </p:txBody>
      </p:sp>
      <p:sp>
        <p:nvSpPr>
          <p:cNvPr id="31" name="TextBox 30">
            <a:extLst>
              <a:ext uri="{FF2B5EF4-FFF2-40B4-BE49-F238E27FC236}">
                <a16:creationId xmlns="" xmlns:a16="http://schemas.microsoft.com/office/drawing/2014/main" id="{82E9B2CE-1DF0-48A4-8BE5-3BF81F8216C9}"/>
              </a:ext>
            </a:extLst>
          </p:cNvPr>
          <p:cNvSpPr txBox="1"/>
          <p:nvPr/>
        </p:nvSpPr>
        <p:spPr>
          <a:xfrm>
            <a:off x="1972025" y="2615099"/>
            <a:ext cx="3171257" cy="369332"/>
          </a:xfrm>
          <a:prstGeom prst="rect">
            <a:avLst/>
          </a:prstGeom>
          <a:noFill/>
        </p:spPr>
        <p:txBody>
          <a:bodyPr wrap="square" rtlCol="0">
            <a:spAutoFit/>
          </a:bodyPr>
          <a:lstStyle/>
          <a:p>
            <a:r>
              <a:rPr lang="en-GB" dirty="0"/>
              <a:t>Enriched indoor environment</a:t>
            </a:r>
          </a:p>
        </p:txBody>
      </p:sp>
      <p:sp>
        <p:nvSpPr>
          <p:cNvPr id="5" name="TextBox 4">
            <a:extLst>
              <a:ext uri="{FF2B5EF4-FFF2-40B4-BE49-F238E27FC236}">
                <a16:creationId xmlns="" xmlns:a16="http://schemas.microsoft.com/office/drawing/2014/main" id="{A4DAC1F4-79E9-4A8A-B685-8F21EE614394}"/>
              </a:ext>
            </a:extLst>
          </p:cNvPr>
          <p:cNvSpPr txBox="1"/>
          <p:nvPr/>
        </p:nvSpPr>
        <p:spPr>
          <a:xfrm>
            <a:off x="73245" y="3250392"/>
            <a:ext cx="3888432" cy="461665"/>
          </a:xfrm>
          <a:prstGeom prst="rect">
            <a:avLst/>
          </a:prstGeom>
          <a:noFill/>
        </p:spPr>
        <p:txBody>
          <a:bodyPr wrap="square" rtlCol="0">
            <a:spAutoFit/>
          </a:bodyPr>
          <a:lstStyle/>
          <a:p>
            <a:r>
              <a:rPr lang="en-GB" sz="2400" dirty="0">
                <a:latin typeface="Georgia" panose="02040502050405020303" pitchFamily="18" charset="0"/>
              </a:rPr>
              <a:t>Confidence</a:t>
            </a:r>
          </a:p>
        </p:txBody>
      </p:sp>
      <p:sp>
        <p:nvSpPr>
          <p:cNvPr id="32" name="TextBox 31">
            <a:extLst>
              <a:ext uri="{FF2B5EF4-FFF2-40B4-BE49-F238E27FC236}">
                <a16:creationId xmlns="" xmlns:a16="http://schemas.microsoft.com/office/drawing/2014/main" id="{A2444E1C-17D9-4100-8E24-C3799A92E7FA}"/>
              </a:ext>
            </a:extLst>
          </p:cNvPr>
          <p:cNvSpPr txBox="1"/>
          <p:nvPr/>
        </p:nvSpPr>
        <p:spPr>
          <a:xfrm>
            <a:off x="2234966" y="2938808"/>
            <a:ext cx="2671693" cy="369332"/>
          </a:xfrm>
          <a:prstGeom prst="rect">
            <a:avLst/>
          </a:prstGeom>
          <a:noFill/>
        </p:spPr>
        <p:txBody>
          <a:bodyPr wrap="square" rtlCol="0">
            <a:spAutoFit/>
          </a:bodyPr>
          <a:lstStyle/>
          <a:p>
            <a:r>
              <a:rPr lang="en-GB" dirty="0"/>
              <a:t>Positive social experiences</a:t>
            </a:r>
          </a:p>
        </p:txBody>
      </p:sp>
      <p:sp>
        <p:nvSpPr>
          <p:cNvPr id="33" name="TextBox 32">
            <a:extLst>
              <a:ext uri="{FF2B5EF4-FFF2-40B4-BE49-F238E27FC236}">
                <a16:creationId xmlns="" xmlns:a16="http://schemas.microsoft.com/office/drawing/2014/main" id="{1F73CD1C-548B-4B4C-B6BB-4BEEFD0D8C92}"/>
              </a:ext>
            </a:extLst>
          </p:cNvPr>
          <p:cNvSpPr txBox="1"/>
          <p:nvPr/>
        </p:nvSpPr>
        <p:spPr>
          <a:xfrm>
            <a:off x="3239033" y="3301874"/>
            <a:ext cx="2474191" cy="369332"/>
          </a:xfrm>
          <a:prstGeom prst="rect">
            <a:avLst/>
          </a:prstGeom>
          <a:noFill/>
        </p:spPr>
        <p:txBody>
          <a:bodyPr wrap="square" rtlCol="0">
            <a:spAutoFit/>
          </a:bodyPr>
          <a:lstStyle/>
          <a:p>
            <a:r>
              <a:rPr lang="en-GB" dirty="0"/>
              <a:t>Nesting choices</a:t>
            </a:r>
          </a:p>
        </p:txBody>
      </p:sp>
      <p:sp>
        <p:nvSpPr>
          <p:cNvPr id="35" name="TextBox 34">
            <a:extLst>
              <a:ext uri="{FF2B5EF4-FFF2-40B4-BE49-F238E27FC236}">
                <a16:creationId xmlns="" xmlns:a16="http://schemas.microsoft.com/office/drawing/2014/main" id="{EF4B056E-7B97-4734-B2A6-EEFAE3F9B3E9}"/>
              </a:ext>
            </a:extLst>
          </p:cNvPr>
          <p:cNvSpPr txBox="1"/>
          <p:nvPr/>
        </p:nvSpPr>
        <p:spPr>
          <a:xfrm>
            <a:off x="2682178" y="4323802"/>
            <a:ext cx="2474191" cy="369332"/>
          </a:xfrm>
          <a:prstGeom prst="rect">
            <a:avLst/>
          </a:prstGeom>
          <a:noFill/>
        </p:spPr>
        <p:txBody>
          <a:bodyPr wrap="square" rtlCol="0">
            <a:spAutoFit/>
          </a:bodyPr>
          <a:lstStyle/>
          <a:p>
            <a:r>
              <a:rPr lang="en-GB" dirty="0"/>
              <a:t>Cognition enrichment</a:t>
            </a:r>
          </a:p>
        </p:txBody>
      </p:sp>
      <p:sp>
        <p:nvSpPr>
          <p:cNvPr id="39" name="TextBox 38">
            <a:extLst>
              <a:ext uri="{FF2B5EF4-FFF2-40B4-BE49-F238E27FC236}">
                <a16:creationId xmlns="" xmlns:a16="http://schemas.microsoft.com/office/drawing/2014/main" id="{9941DE26-17C7-46BE-BC66-CE8A866CCDE3}"/>
              </a:ext>
            </a:extLst>
          </p:cNvPr>
          <p:cNvSpPr txBox="1"/>
          <p:nvPr/>
        </p:nvSpPr>
        <p:spPr>
          <a:xfrm>
            <a:off x="1441316" y="3639710"/>
            <a:ext cx="4054403" cy="369332"/>
          </a:xfrm>
          <a:prstGeom prst="rect">
            <a:avLst/>
          </a:prstGeom>
          <a:noFill/>
        </p:spPr>
        <p:txBody>
          <a:bodyPr wrap="square" rtlCol="0">
            <a:spAutoFit/>
          </a:bodyPr>
          <a:lstStyle/>
          <a:p>
            <a:pPr algn="ctr"/>
            <a:r>
              <a:rPr lang="en-GB" dirty="0"/>
              <a:t>Positive handler experiences</a:t>
            </a:r>
          </a:p>
        </p:txBody>
      </p:sp>
      <p:sp>
        <p:nvSpPr>
          <p:cNvPr id="40" name="TextBox 39">
            <a:extLst>
              <a:ext uri="{FF2B5EF4-FFF2-40B4-BE49-F238E27FC236}">
                <a16:creationId xmlns="" xmlns:a16="http://schemas.microsoft.com/office/drawing/2014/main" id="{61708ECF-99C8-46B7-9F3C-1562E3D9E5D1}"/>
              </a:ext>
            </a:extLst>
          </p:cNvPr>
          <p:cNvSpPr txBox="1"/>
          <p:nvPr/>
        </p:nvSpPr>
        <p:spPr>
          <a:xfrm>
            <a:off x="3470786" y="3982035"/>
            <a:ext cx="2474191" cy="369332"/>
          </a:xfrm>
          <a:prstGeom prst="rect">
            <a:avLst/>
          </a:prstGeom>
          <a:noFill/>
        </p:spPr>
        <p:txBody>
          <a:bodyPr wrap="square" rtlCol="0">
            <a:spAutoFit/>
          </a:bodyPr>
          <a:lstStyle/>
          <a:p>
            <a:r>
              <a:rPr lang="en-GB" dirty="0"/>
              <a:t>Food choices</a:t>
            </a:r>
          </a:p>
        </p:txBody>
      </p:sp>
      <p:sp>
        <p:nvSpPr>
          <p:cNvPr id="36" name="TextBox 35">
            <a:extLst>
              <a:ext uri="{FF2B5EF4-FFF2-40B4-BE49-F238E27FC236}">
                <a16:creationId xmlns="" xmlns:a16="http://schemas.microsoft.com/office/drawing/2014/main" id="{248BF512-AD74-4436-8669-6E25CFA1AF9D}"/>
              </a:ext>
            </a:extLst>
          </p:cNvPr>
          <p:cNvSpPr txBox="1"/>
          <p:nvPr/>
        </p:nvSpPr>
        <p:spPr>
          <a:xfrm>
            <a:off x="2592584" y="4643400"/>
            <a:ext cx="3127558" cy="369332"/>
          </a:xfrm>
          <a:prstGeom prst="rect">
            <a:avLst/>
          </a:prstGeom>
          <a:noFill/>
        </p:spPr>
        <p:txBody>
          <a:bodyPr wrap="square" rtlCol="0">
            <a:spAutoFit/>
          </a:bodyPr>
          <a:lstStyle/>
          <a:p>
            <a:r>
              <a:rPr lang="en-GB" dirty="0"/>
              <a:t>Environmental choices</a:t>
            </a:r>
          </a:p>
        </p:txBody>
      </p:sp>
      <p:sp>
        <p:nvSpPr>
          <p:cNvPr id="37" name="TextBox 36">
            <a:extLst>
              <a:ext uri="{FF2B5EF4-FFF2-40B4-BE49-F238E27FC236}">
                <a16:creationId xmlns="" xmlns:a16="http://schemas.microsoft.com/office/drawing/2014/main" id="{F9ED83CC-D118-4B91-B8D3-9478AB24CF6E}"/>
              </a:ext>
            </a:extLst>
          </p:cNvPr>
          <p:cNvSpPr txBox="1"/>
          <p:nvPr/>
        </p:nvSpPr>
        <p:spPr>
          <a:xfrm>
            <a:off x="3184712" y="4988809"/>
            <a:ext cx="2474191" cy="369332"/>
          </a:xfrm>
          <a:prstGeom prst="rect">
            <a:avLst/>
          </a:prstGeom>
          <a:noFill/>
        </p:spPr>
        <p:txBody>
          <a:bodyPr wrap="square" rtlCol="0">
            <a:spAutoFit/>
          </a:bodyPr>
          <a:lstStyle/>
          <a:p>
            <a:r>
              <a:rPr lang="en-GB" dirty="0"/>
              <a:t>Thermal choices</a:t>
            </a:r>
          </a:p>
        </p:txBody>
      </p:sp>
      <p:sp>
        <p:nvSpPr>
          <p:cNvPr id="38" name="TextBox 37">
            <a:extLst>
              <a:ext uri="{FF2B5EF4-FFF2-40B4-BE49-F238E27FC236}">
                <a16:creationId xmlns="" xmlns:a16="http://schemas.microsoft.com/office/drawing/2014/main" id="{F0CBAABE-AC1E-4E55-9AB7-955C189F1C3C}"/>
              </a:ext>
            </a:extLst>
          </p:cNvPr>
          <p:cNvSpPr txBox="1"/>
          <p:nvPr/>
        </p:nvSpPr>
        <p:spPr>
          <a:xfrm>
            <a:off x="3215331" y="5341521"/>
            <a:ext cx="2474191" cy="369332"/>
          </a:xfrm>
          <a:prstGeom prst="rect">
            <a:avLst/>
          </a:prstGeom>
          <a:noFill/>
        </p:spPr>
        <p:txBody>
          <a:bodyPr wrap="square" rtlCol="0">
            <a:spAutoFit/>
          </a:bodyPr>
          <a:lstStyle/>
          <a:p>
            <a:r>
              <a:rPr lang="en-GB" dirty="0"/>
              <a:t>Physical choices</a:t>
            </a:r>
          </a:p>
        </p:txBody>
      </p:sp>
      <p:sp>
        <p:nvSpPr>
          <p:cNvPr id="8" name="TextBox 7">
            <a:extLst>
              <a:ext uri="{FF2B5EF4-FFF2-40B4-BE49-F238E27FC236}">
                <a16:creationId xmlns="" xmlns:a16="http://schemas.microsoft.com/office/drawing/2014/main" id="{82086216-F2F9-41DE-A653-33D7445359E0}"/>
              </a:ext>
            </a:extLst>
          </p:cNvPr>
          <p:cNvSpPr txBox="1"/>
          <p:nvPr/>
        </p:nvSpPr>
        <p:spPr>
          <a:xfrm>
            <a:off x="1018227" y="4053659"/>
            <a:ext cx="3888432" cy="461665"/>
          </a:xfrm>
          <a:prstGeom prst="rect">
            <a:avLst/>
          </a:prstGeom>
          <a:noFill/>
        </p:spPr>
        <p:txBody>
          <a:bodyPr wrap="square" rtlCol="0">
            <a:spAutoFit/>
          </a:bodyPr>
          <a:lstStyle/>
          <a:p>
            <a:r>
              <a:rPr lang="en-GB" sz="2400" dirty="0">
                <a:latin typeface="Georgia" panose="02040502050405020303" pitchFamily="18" charset="0"/>
              </a:rPr>
              <a:t>Pleasure</a:t>
            </a:r>
          </a:p>
        </p:txBody>
      </p:sp>
      <p:sp>
        <p:nvSpPr>
          <p:cNvPr id="18" name="TextBox 17">
            <a:extLst>
              <a:ext uri="{FF2B5EF4-FFF2-40B4-BE49-F238E27FC236}">
                <a16:creationId xmlns="" xmlns:a16="http://schemas.microsoft.com/office/drawing/2014/main" id="{CBBD19DC-A867-4AF1-BA44-1D48217D9B2F}"/>
              </a:ext>
            </a:extLst>
          </p:cNvPr>
          <p:cNvSpPr txBox="1"/>
          <p:nvPr/>
        </p:nvSpPr>
        <p:spPr>
          <a:xfrm>
            <a:off x="2163377" y="4677605"/>
            <a:ext cx="959710" cy="1015663"/>
          </a:xfrm>
          <a:prstGeom prst="rect">
            <a:avLst/>
          </a:prstGeom>
          <a:noFill/>
        </p:spPr>
        <p:txBody>
          <a:bodyPr wrap="square" rtlCol="0">
            <a:spAutoFit/>
          </a:bodyPr>
          <a:lstStyle/>
          <a:p>
            <a:r>
              <a:rPr lang="en-GB" sz="6000" dirty="0">
                <a:latin typeface="Batang" panose="02030600000101010101" pitchFamily="18" charset="-127"/>
                <a:ea typeface="Batang" panose="02030600000101010101" pitchFamily="18" charset="-127"/>
              </a:rPr>
              <a:t>{</a:t>
            </a:r>
          </a:p>
        </p:txBody>
      </p:sp>
      <p:sp>
        <p:nvSpPr>
          <p:cNvPr id="15" name="TextBox 14">
            <a:extLst>
              <a:ext uri="{FF2B5EF4-FFF2-40B4-BE49-F238E27FC236}">
                <a16:creationId xmlns="" xmlns:a16="http://schemas.microsoft.com/office/drawing/2014/main" id="{F17221C8-1202-4577-923B-0F09662BAA5E}"/>
              </a:ext>
            </a:extLst>
          </p:cNvPr>
          <p:cNvSpPr txBox="1"/>
          <p:nvPr/>
        </p:nvSpPr>
        <p:spPr>
          <a:xfrm>
            <a:off x="1510288" y="2328949"/>
            <a:ext cx="988061" cy="646331"/>
          </a:xfrm>
          <a:prstGeom prst="rect">
            <a:avLst/>
          </a:prstGeom>
          <a:noFill/>
        </p:spPr>
        <p:txBody>
          <a:bodyPr wrap="square" rtlCol="0">
            <a:spAutoFit/>
          </a:bodyPr>
          <a:lstStyle/>
          <a:p>
            <a:r>
              <a:rPr lang="en-GB" sz="3600" b="1" dirty="0">
                <a:latin typeface="Batang" panose="02030600000101010101" pitchFamily="18" charset="-127"/>
                <a:ea typeface="Batang" panose="02030600000101010101" pitchFamily="18" charset="-127"/>
              </a:rPr>
              <a:t>{</a:t>
            </a:r>
          </a:p>
        </p:txBody>
      </p:sp>
      <p:sp>
        <p:nvSpPr>
          <p:cNvPr id="16" name="TextBox 15">
            <a:extLst>
              <a:ext uri="{FF2B5EF4-FFF2-40B4-BE49-F238E27FC236}">
                <a16:creationId xmlns="" xmlns:a16="http://schemas.microsoft.com/office/drawing/2014/main" id="{038E826E-E476-4B65-B8B3-287E24C8F643}"/>
              </a:ext>
            </a:extLst>
          </p:cNvPr>
          <p:cNvSpPr txBox="1"/>
          <p:nvPr/>
        </p:nvSpPr>
        <p:spPr>
          <a:xfrm>
            <a:off x="1629965" y="2939112"/>
            <a:ext cx="959710" cy="1015663"/>
          </a:xfrm>
          <a:prstGeom prst="rect">
            <a:avLst/>
          </a:prstGeom>
          <a:noFill/>
        </p:spPr>
        <p:txBody>
          <a:bodyPr wrap="square" rtlCol="0">
            <a:spAutoFit/>
          </a:bodyPr>
          <a:lstStyle/>
          <a:p>
            <a:r>
              <a:rPr lang="en-GB" sz="6000" dirty="0">
                <a:latin typeface="Batang" panose="02030600000101010101" pitchFamily="18" charset="-127"/>
                <a:ea typeface="Batang" panose="02030600000101010101" pitchFamily="18" charset="-127"/>
              </a:rPr>
              <a:t>{</a:t>
            </a:r>
          </a:p>
        </p:txBody>
      </p:sp>
      <p:sp>
        <p:nvSpPr>
          <p:cNvPr id="26" name="TextBox 25">
            <a:extLst>
              <a:ext uri="{FF2B5EF4-FFF2-40B4-BE49-F238E27FC236}">
                <a16:creationId xmlns="" xmlns:a16="http://schemas.microsoft.com/office/drawing/2014/main" id="{E3DAE373-1839-48AD-900A-5E6D55FF30FA}"/>
              </a:ext>
            </a:extLst>
          </p:cNvPr>
          <p:cNvSpPr txBox="1"/>
          <p:nvPr/>
        </p:nvSpPr>
        <p:spPr>
          <a:xfrm>
            <a:off x="2394077" y="3982780"/>
            <a:ext cx="988061" cy="646331"/>
          </a:xfrm>
          <a:prstGeom prst="rect">
            <a:avLst/>
          </a:prstGeom>
          <a:noFill/>
        </p:spPr>
        <p:txBody>
          <a:bodyPr wrap="square" rtlCol="0">
            <a:spAutoFit/>
          </a:bodyPr>
          <a:lstStyle/>
          <a:p>
            <a:r>
              <a:rPr lang="en-GB" sz="3600" b="1" dirty="0">
                <a:latin typeface="Batang" panose="02030600000101010101" pitchFamily="18" charset="-127"/>
                <a:ea typeface="Batang" panose="02030600000101010101" pitchFamily="18" charset="-127"/>
              </a:rPr>
              <a:t>{</a:t>
            </a:r>
          </a:p>
        </p:txBody>
      </p:sp>
      <p:sp>
        <p:nvSpPr>
          <p:cNvPr id="20" name="TextBox 19">
            <a:extLst>
              <a:ext uri="{FF2B5EF4-FFF2-40B4-BE49-F238E27FC236}">
                <a16:creationId xmlns="" xmlns:a16="http://schemas.microsoft.com/office/drawing/2014/main" id="{43575732-880E-4328-A9BA-0CA66C8DD28B}"/>
              </a:ext>
            </a:extLst>
          </p:cNvPr>
          <p:cNvSpPr txBox="1"/>
          <p:nvPr/>
        </p:nvSpPr>
        <p:spPr>
          <a:xfrm>
            <a:off x="5409178" y="6039642"/>
            <a:ext cx="2474191" cy="369332"/>
          </a:xfrm>
          <a:prstGeom prst="rect">
            <a:avLst/>
          </a:prstGeom>
          <a:solidFill>
            <a:schemeClr val="bg1"/>
          </a:solidFill>
        </p:spPr>
        <p:txBody>
          <a:bodyPr wrap="square" rtlCol="0">
            <a:spAutoFit/>
          </a:bodyPr>
          <a:lstStyle/>
          <a:p>
            <a:r>
              <a:rPr lang="en-GB" dirty="0"/>
              <a:t>Number of flocks</a:t>
            </a:r>
          </a:p>
        </p:txBody>
      </p:sp>
      <p:sp>
        <p:nvSpPr>
          <p:cNvPr id="22" name="TextBox 21">
            <a:extLst>
              <a:ext uri="{FF2B5EF4-FFF2-40B4-BE49-F238E27FC236}">
                <a16:creationId xmlns="" xmlns:a16="http://schemas.microsoft.com/office/drawing/2014/main" id="{14706FE9-33C6-448C-8EEB-0BA0565EF13E}"/>
              </a:ext>
            </a:extLst>
          </p:cNvPr>
          <p:cNvSpPr txBox="1"/>
          <p:nvPr/>
        </p:nvSpPr>
        <p:spPr>
          <a:xfrm>
            <a:off x="8227211" y="3188264"/>
            <a:ext cx="892044" cy="369332"/>
          </a:xfrm>
          <a:prstGeom prst="rect">
            <a:avLst/>
          </a:prstGeom>
          <a:solidFill>
            <a:schemeClr val="bg1"/>
          </a:solidFill>
        </p:spPr>
        <p:txBody>
          <a:bodyPr wrap="square" rtlCol="0">
            <a:spAutoFit/>
          </a:bodyPr>
          <a:lstStyle/>
          <a:p>
            <a:r>
              <a:rPr lang="en-GB" dirty="0"/>
              <a:t>+</a:t>
            </a:r>
          </a:p>
        </p:txBody>
      </p:sp>
      <p:sp>
        <p:nvSpPr>
          <p:cNvPr id="41" name="TextBox 40">
            <a:extLst>
              <a:ext uri="{FF2B5EF4-FFF2-40B4-BE49-F238E27FC236}">
                <a16:creationId xmlns="" xmlns:a16="http://schemas.microsoft.com/office/drawing/2014/main" id="{700E46A2-E260-4983-8FA8-DFC13006B7C9}"/>
              </a:ext>
            </a:extLst>
          </p:cNvPr>
          <p:cNvSpPr txBox="1"/>
          <p:nvPr/>
        </p:nvSpPr>
        <p:spPr>
          <a:xfrm>
            <a:off x="8223655" y="3480880"/>
            <a:ext cx="892044" cy="369332"/>
          </a:xfrm>
          <a:prstGeom prst="rect">
            <a:avLst/>
          </a:prstGeom>
          <a:solidFill>
            <a:schemeClr val="bg1"/>
          </a:solidFill>
        </p:spPr>
        <p:txBody>
          <a:bodyPr wrap="square" rtlCol="0">
            <a:spAutoFit/>
          </a:bodyPr>
          <a:lstStyle/>
          <a:p>
            <a:r>
              <a:rPr lang="en-GB" dirty="0"/>
              <a:t>++</a:t>
            </a:r>
          </a:p>
        </p:txBody>
      </p:sp>
      <p:sp>
        <p:nvSpPr>
          <p:cNvPr id="42" name="TextBox 41">
            <a:extLst>
              <a:ext uri="{FF2B5EF4-FFF2-40B4-BE49-F238E27FC236}">
                <a16:creationId xmlns="" xmlns:a16="http://schemas.microsoft.com/office/drawing/2014/main" id="{8E206C99-102B-46E6-816C-6F2995A4901A}"/>
              </a:ext>
            </a:extLst>
          </p:cNvPr>
          <p:cNvSpPr txBox="1"/>
          <p:nvPr/>
        </p:nvSpPr>
        <p:spPr>
          <a:xfrm>
            <a:off x="8227211" y="3752759"/>
            <a:ext cx="892044" cy="369332"/>
          </a:xfrm>
          <a:prstGeom prst="rect">
            <a:avLst/>
          </a:prstGeom>
          <a:solidFill>
            <a:schemeClr val="bg1"/>
          </a:solidFill>
        </p:spPr>
        <p:txBody>
          <a:bodyPr wrap="square" rtlCol="0">
            <a:spAutoFit/>
          </a:bodyPr>
          <a:lstStyle/>
          <a:p>
            <a:r>
              <a:rPr lang="en-GB" dirty="0"/>
              <a:t>+++</a:t>
            </a:r>
          </a:p>
        </p:txBody>
      </p:sp>
      <p:sp>
        <p:nvSpPr>
          <p:cNvPr id="23" name="TextBox 22">
            <a:extLst>
              <a:ext uri="{FF2B5EF4-FFF2-40B4-BE49-F238E27FC236}">
                <a16:creationId xmlns="" xmlns:a16="http://schemas.microsoft.com/office/drawing/2014/main" id="{0B95A1B6-D147-47E8-A142-33B661B1FBF1}"/>
              </a:ext>
            </a:extLst>
          </p:cNvPr>
          <p:cNvSpPr txBox="1"/>
          <p:nvPr/>
        </p:nvSpPr>
        <p:spPr>
          <a:xfrm>
            <a:off x="4851809" y="5724087"/>
            <a:ext cx="166068"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537090931"/>
      </p:ext>
    </p:extLst>
  </p:cSld>
  <p:clrMapOvr>
    <a:masterClrMapping/>
  </p:clrMapOvr>
  <mc:AlternateContent xmlns:mc="http://schemas.openxmlformats.org/markup-compatibility/2006" xmlns:p14="http://schemas.microsoft.com/office/powerpoint/2010/main">
    <mc:Choice Requires="p14">
      <p:transition spd="slow" p14:dur="2000" advTm="81889"/>
    </mc:Choice>
    <mc:Fallback xmlns="">
      <p:transition spd="slow" advTm="8188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16DB0E2C-3C28-4895-852D-E1602971C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737" y="892188"/>
            <a:ext cx="6198091" cy="5219784"/>
          </a:xfrm>
          <a:prstGeom prst="rect">
            <a:avLst/>
          </a:prstGeom>
        </p:spPr>
      </p:pic>
      <p:sp>
        <p:nvSpPr>
          <p:cNvPr id="25" name="Rectangle 24">
            <a:extLst>
              <a:ext uri="{FF2B5EF4-FFF2-40B4-BE49-F238E27FC236}">
                <a16:creationId xmlns="" xmlns:a16="http://schemas.microsoft.com/office/drawing/2014/main" id="{C91E4DCA-805C-4C4C-91B5-FF811BF8E886}"/>
              </a:ext>
            </a:extLst>
          </p:cNvPr>
          <p:cNvSpPr/>
          <p:nvPr/>
        </p:nvSpPr>
        <p:spPr>
          <a:xfrm rot="16200000">
            <a:off x="-108596" y="999328"/>
            <a:ext cx="5219784" cy="5005503"/>
          </a:xfrm>
          <a:prstGeom prst="rect">
            <a:avLst/>
          </a:prstGeom>
          <a:gradFill flip="none" rotWithShape="1">
            <a:gsLst>
              <a:gs pos="100000">
                <a:srgbClr val="00B050"/>
              </a:gs>
              <a:gs pos="6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just" defTabSz="914180" fontAlgn="auto">
              <a:spcBef>
                <a:spcPts val="0"/>
              </a:spcBef>
              <a:spcAft>
                <a:spcPts val="0"/>
              </a:spcAft>
            </a:pPr>
            <a:endParaRPr lang="en-GB" sz="1700" dirty="0">
              <a:solidFill>
                <a:schemeClr val="bg2">
                  <a:lumMod val="10000"/>
                </a:schemeClr>
              </a:solidFill>
              <a:latin typeface="Candara" pitchFamily="34" charset="0"/>
            </a:endParaRPr>
          </a:p>
        </p:txBody>
      </p:sp>
      <p:sp>
        <p:nvSpPr>
          <p:cNvPr id="3" name="TextBox 2">
            <a:extLst>
              <a:ext uri="{FF2B5EF4-FFF2-40B4-BE49-F238E27FC236}">
                <a16:creationId xmlns="" xmlns:a16="http://schemas.microsoft.com/office/drawing/2014/main" id="{BD9B68A3-01C7-4A2D-B583-BF7D5C761C37}"/>
              </a:ext>
            </a:extLst>
          </p:cNvPr>
          <p:cNvSpPr txBox="1"/>
          <p:nvPr/>
        </p:nvSpPr>
        <p:spPr>
          <a:xfrm>
            <a:off x="1085657" y="4799518"/>
            <a:ext cx="2709411" cy="461665"/>
          </a:xfrm>
          <a:prstGeom prst="rect">
            <a:avLst/>
          </a:prstGeom>
          <a:noFill/>
        </p:spPr>
        <p:txBody>
          <a:bodyPr wrap="square" rtlCol="0">
            <a:spAutoFit/>
          </a:bodyPr>
          <a:lstStyle/>
          <a:p>
            <a:r>
              <a:rPr lang="en-GB" sz="2400" dirty="0">
                <a:latin typeface="Georgia" panose="02040502050405020303" pitchFamily="18" charset="0"/>
              </a:rPr>
              <a:t>Comfort</a:t>
            </a:r>
          </a:p>
        </p:txBody>
      </p:sp>
      <p:sp>
        <p:nvSpPr>
          <p:cNvPr id="5" name="TextBox 4">
            <a:extLst>
              <a:ext uri="{FF2B5EF4-FFF2-40B4-BE49-F238E27FC236}">
                <a16:creationId xmlns="" xmlns:a16="http://schemas.microsoft.com/office/drawing/2014/main" id="{A4DAC1F4-79E9-4A8A-B685-8F21EE614394}"/>
              </a:ext>
            </a:extLst>
          </p:cNvPr>
          <p:cNvSpPr txBox="1"/>
          <p:nvPr/>
        </p:nvSpPr>
        <p:spPr>
          <a:xfrm>
            <a:off x="225062" y="3111098"/>
            <a:ext cx="3888432" cy="461665"/>
          </a:xfrm>
          <a:prstGeom prst="rect">
            <a:avLst/>
          </a:prstGeom>
          <a:noFill/>
        </p:spPr>
        <p:txBody>
          <a:bodyPr wrap="square" rtlCol="0">
            <a:spAutoFit/>
          </a:bodyPr>
          <a:lstStyle/>
          <a:p>
            <a:r>
              <a:rPr lang="en-GB" sz="2400" dirty="0">
                <a:latin typeface="Georgia" panose="02040502050405020303" pitchFamily="18" charset="0"/>
              </a:rPr>
              <a:t>Confidence</a:t>
            </a:r>
          </a:p>
        </p:txBody>
      </p:sp>
      <p:sp>
        <p:nvSpPr>
          <p:cNvPr id="7" name="TextBox 6">
            <a:extLst>
              <a:ext uri="{FF2B5EF4-FFF2-40B4-BE49-F238E27FC236}">
                <a16:creationId xmlns="" xmlns:a16="http://schemas.microsoft.com/office/drawing/2014/main" id="{5312679E-FABB-4FC9-98B9-5C69225B812B}"/>
              </a:ext>
            </a:extLst>
          </p:cNvPr>
          <p:cNvSpPr txBox="1"/>
          <p:nvPr/>
        </p:nvSpPr>
        <p:spPr>
          <a:xfrm>
            <a:off x="522308" y="2321875"/>
            <a:ext cx="3888432" cy="461665"/>
          </a:xfrm>
          <a:prstGeom prst="rect">
            <a:avLst/>
          </a:prstGeom>
          <a:noFill/>
        </p:spPr>
        <p:txBody>
          <a:bodyPr wrap="square" rtlCol="0">
            <a:spAutoFit/>
          </a:bodyPr>
          <a:lstStyle/>
          <a:p>
            <a:r>
              <a:rPr lang="en-GB" sz="2400" dirty="0">
                <a:latin typeface="Georgia" panose="02040502050405020303" pitchFamily="18" charset="0"/>
              </a:rPr>
              <a:t>Interest</a:t>
            </a:r>
          </a:p>
        </p:txBody>
      </p:sp>
      <p:sp>
        <p:nvSpPr>
          <p:cNvPr id="8" name="TextBox 7">
            <a:extLst>
              <a:ext uri="{FF2B5EF4-FFF2-40B4-BE49-F238E27FC236}">
                <a16:creationId xmlns="" xmlns:a16="http://schemas.microsoft.com/office/drawing/2014/main" id="{82086216-F2F9-41DE-A653-33D7445359E0}"/>
              </a:ext>
            </a:extLst>
          </p:cNvPr>
          <p:cNvSpPr txBox="1"/>
          <p:nvPr/>
        </p:nvSpPr>
        <p:spPr>
          <a:xfrm>
            <a:off x="1241376" y="3918401"/>
            <a:ext cx="3888432" cy="461665"/>
          </a:xfrm>
          <a:prstGeom prst="rect">
            <a:avLst/>
          </a:prstGeom>
          <a:noFill/>
        </p:spPr>
        <p:txBody>
          <a:bodyPr wrap="square" rtlCol="0">
            <a:spAutoFit/>
          </a:bodyPr>
          <a:lstStyle/>
          <a:p>
            <a:r>
              <a:rPr lang="en-GB" sz="2400" dirty="0">
                <a:latin typeface="Georgia" panose="02040502050405020303" pitchFamily="18" charset="0"/>
              </a:rPr>
              <a:t>Pleasure</a:t>
            </a:r>
          </a:p>
        </p:txBody>
      </p:sp>
      <p:sp>
        <p:nvSpPr>
          <p:cNvPr id="15" name="TextBox 14">
            <a:extLst>
              <a:ext uri="{FF2B5EF4-FFF2-40B4-BE49-F238E27FC236}">
                <a16:creationId xmlns="" xmlns:a16="http://schemas.microsoft.com/office/drawing/2014/main" id="{F17221C8-1202-4577-923B-0F09662BAA5E}"/>
              </a:ext>
            </a:extLst>
          </p:cNvPr>
          <p:cNvSpPr txBox="1"/>
          <p:nvPr/>
        </p:nvSpPr>
        <p:spPr>
          <a:xfrm>
            <a:off x="1604903" y="2214989"/>
            <a:ext cx="988061" cy="646331"/>
          </a:xfrm>
          <a:prstGeom prst="rect">
            <a:avLst/>
          </a:prstGeom>
          <a:noFill/>
        </p:spPr>
        <p:txBody>
          <a:bodyPr wrap="square" rtlCol="0">
            <a:spAutoFit/>
          </a:bodyPr>
          <a:lstStyle/>
          <a:p>
            <a:r>
              <a:rPr lang="en-GB" sz="3600" b="1" dirty="0">
                <a:latin typeface="Batang" panose="02030600000101010101" pitchFamily="18" charset="-127"/>
                <a:ea typeface="Batang" panose="02030600000101010101" pitchFamily="18" charset="-127"/>
              </a:rPr>
              <a:t>{</a:t>
            </a:r>
          </a:p>
        </p:txBody>
      </p:sp>
      <p:sp>
        <p:nvSpPr>
          <p:cNvPr id="16" name="TextBox 15">
            <a:extLst>
              <a:ext uri="{FF2B5EF4-FFF2-40B4-BE49-F238E27FC236}">
                <a16:creationId xmlns="" xmlns:a16="http://schemas.microsoft.com/office/drawing/2014/main" id="{038E826E-E476-4B65-B8B3-287E24C8F643}"/>
              </a:ext>
            </a:extLst>
          </p:cNvPr>
          <p:cNvSpPr txBox="1"/>
          <p:nvPr/>
        </p:nvSpPr>
        <p:spPr>
          <a:xfrm>
            <a:off x="1764426" y="2828889"/>
            <a:ext cx="959710" cy="1015663"/>
          </a:xfrm>
          <a:prstGeom prst="rect">
            <a:avLst/>
          </a:prstGeom>
          <a:noFill/>
        </p:spPr>
        <p:txBody>
          <a:bodyPr wrap="square" rtlCol="0">
            <a:spAutoFit/>
          </a:bodyPr>
          <a:lstStyle/>
          <a:p>
            <a:r>
              <a:rPr lang="en-GB" sz="6000" dirty="0">
                <a:latin typeface="Batang" panose="02030600000101010101" pitchFamily="18" charset="-127"/>
                <a:ea typeface="Batang" panose="02030600000101010101" pitchFamily="18" charset="-127"/>
              </a:rPr>
              <a:t>{</a:t>
            </a:r>
          </a:p>
        </p:txBody>
      </p:sp>
      <p:sp>
        <p:nvSpPr>
          <p:cNvPr id="18" name="TextBox 17">
            <a:extLst>
              <a:ext uri="{FF2B5EF4-FFF2-40B4-BE49-F238E27FC236}">
                <a16:creationId xmlns="" xmlns:a16="http://schemas.microsoft.com/office/drawing/2014/main" id="{CBBD19DC-A867-4AF1-BA44-1D48217D9B2F}"/>
              </a:ext>
            </a:extLst>
          </p:cNvPr>
          <p:cNvSpPr txBox="1"/>
          <p:nvPr/>
        </p:nvSpPr>
        <p:spPr>
          <a:xfrm>
            <a:off x="2224216" y="4437369"/>
            <a:ext cx="959710" cy="1107996"/>
          </a:xfrm>
          <a:prstGeom prst="rect">
            <a:avLst/>
          </a:prstGeom>
          <a:noFill/>
        </p:spPr>
        <p:txBody>
          <a:bodyPr wrap="square" rtlCol="0">
            <a:spAutoFit/>
          </a:bodyPr>
          <a:lstStyle/>
          <a:p>
            <a:r>
              <a:rPr lang="en-GB" sz="6600" dirty="0">
                <a:latin typeface="Batang" panose="02030600000101010101" pitchFamily="18" charset="-127"/>
                <a:ea typeface="Batang" panose="02030600000101010101" pitchFamily="18" charset="-127"/>
              </a:rPr>
              <a:t>{</a:t>
            </a:r>
          </a:p>
        </p:txBody>
      </p:sp>
      <p:sp>
        <p:nvSpPr>
          <p:cNvPr id="19" name="TextBox 18">
            <a:extLst>
              <a:ext uri="{FF2B5EF4-FFF2-40B4-BE49-F238E27FC236}">
                <a16:creationId xmlns="" xmlns:a16="http://schemas.microsoft.com/office/drawing/2014/main" id="{A2563FD3-7ED3-44A0-80FE-6D0F518BA85A}"/>
              </a:ext>
            </a:extLst>
          </p:cNvPr>
          <p:cNvSpPr txBox="1"/>
          <p:nvPr/>
        </p:nvSpPr>
        <p:spPr>
          <a:xfrm>
            <a:off x="64469" y="339071"/>
            <a:ext cx="2673562" cy="523220"/>
          </a:xfrm>
          <a:prstGeom prst="rect">
            <a:avLst/>
          </a:prstGeom>
          <a:noFill/>
        </p:spPr>
        <p:txBody>
          <a:bodyPr wrap="square" rtlCol="0">
            <a:spAutoFit/>
          </a:bodyPr>
          <a:lstStyle/>
          <a:p>
            <a:r>
              <a:rPr lang="en-GB" sz="2800" dirty="0">
                <a:latin typeface="Georgia" panose="02040502050405020303" pitchFamily="18" charset="0"/>
              </a:rPr>
              <a:t>Opportunities</a:t>
            </a:r>
          </a:p>
        </p:txBody>
      </p:sp>
      <p:sp>
        <p:nvSpPr>
          <p:cNvPr id="21" name="TextBox 20">
            <a:extLst>
              <a:ext uri="{FF2B5EF4-FFF2-40B4-BE49-F238E27FC236}">
                <a16:creationId xmlns="" xmlns:a16="http://schemas.microsoft.com/office/drawing/2014/main" id="{0E1E92BE-914F-41AA-8A81-18E7F63B9F4B}"/>
              </a:ext>
            </a:extLst>
          </p:cNvPr>
          <p:cNvSpPr txBox="1"/>
          <p:nvPr/>
        </p:nvSpPr>
        <p:spPr>
          <a:xfrm>
            <a:off x="3237929" y="368966"/>
            <a:ext cx="2664296" cy="523220"/>
          </a:xfrm>
          <a:prstGeom prst="rect">
            <a:avLst/>
          </a:prstGeom>
          <a:noFill/>
        </p:spPr>
        <p:txBody>
          <a:bodyPr wrap="square" rtlCol="0">
            <a:spAutoFit/>
          </a:bodyPr>
          <a:lstStyle/>
          <a:p>
            <a:r>
              <a:rPr lang="en-GB" sz="2800" dirty="0">
                <a:latin typeface="Georgia" panose="02040502050405020303" pitchFamily="18" charset="0"/>
              </a:rPr>
              <a:t>Resources</a:t>
            </a:r>
          </a:p>
        </p:txBody>
      </p:sp>
      <p:sp>
        <p:nvSpPr>
          <p:cNvPr id="10" name="TextBox 9">
            <a:extLst>
              <a:ext uri="{FF2B5EF4-FFF2-40B4-BE49-F238E27FC236}">
                <a16:creationId xmlns="" xmlns:a16="http://schemas.microsoft.com/office/drawing/2014/main" id="{67AB481B-432E-4C9B-8FCF-BAA9C941BBFA}"/>
              </a:ext>
            </a:extLst>
          </p:cNvPr>
          <p:cNvSpPr txBox="1"/>
          <p:nvPr/>
        </p:nvSpPr>
        <p:spPr>
          <a:xfrm>
            <a:off x="322981" y="1470334"/>
            <a:ext cx="3495968" cy="461665"/>
          </a:xfrm>
          <a:prstGeom prst="rect">
            <a:avLst/>
          </a:prstGeom>
          <a:noFill/>
        </p:spPr>
        <p:txBody>
          <a:bodyPr wrap="square" rtlCol="0">
            <a:spAutoFit/>
          </a:bodyPr>
          <a:lstStyle/>
          <a:p>
            <a:r>
              <a:rPr lang="en-GB" sz="2400" dirty="0">
                <a:latin typeface="Georgia" panose="02040502050405020303" pitchFamily="18" charset="0"/>
              </a:rPr>
              <a:t>Healthy Life</a:t>
            </a:r>
          </a:p>
        </p:txBody>
      </p:sp>
      <p:sp>
        <p:nvSpPr>
          <p:cNvPr id="26" name="TextBox 25">
            <a:extLst>
              <a:ext uri="{FF2B5EF4-FFF2-40B4-BE49-F238E27FC236}">
                <a16:creationId xmlns="" xmlns:a16="http://schemas.microsoft.com/office/drawing/2014/main" id="{E3DAE373-1839-48AD-900A-5E6D55FF30FA}"/>
              </a:ext>
            </a:extLst>
          </p:cNvPr>
          <p:cNvSpPr txBox="1"/>
          <p:nvPr/>
        </p:nvSpPr>
        <p:spPr>
          <a:xfrm>
            <a:off x="2458587" y="3818562"/>
            <a:ext cx="827899" cy="664695"/>
          </a:xfrm>
          <a:prstGeom prst="rect">
            <a:avLst/>
          </a:prstGeom>
          <a:noFill/>
        </p:spPr>
        <p:txBody>
          <a:bodyPr wrap="square" rtlCol="0">
            <a:spAutoFit/>
          </a:bodyPr>
          <a:lstStyle/>
          <a:p>
            <a:r>
              <a:rPr lang="en-GB" sz="3600" b="1" dirty="0">
                <a:latin typeface="Batang" panose="02030600000101010101" pitchFamily="18" charset="-127"/>
                <a:ea typeface="Batang" panose="02030600000101010101" pitchFamily="18" charset="-127"/>
              </a:rPr>
              <a:t>{</a:t>
            </a:r>
          </a:p>
        </p:txBody>
      </p:sp>
      <p:sp>
        <p:nvSpPr>
          <p:cNvPr id="27" name="Arrow: Left 26">
            <a:extLst>
              <a:ext uri="{FF2B5EF4-FFF2-40B4-BE49-F238E27FC236}">
                <a16:creationId xmlns="" xmlns:a16="http://schemas.microsoft.com/office/drawing/2014/main" id="{B259B6BB-F0F1-4F27-9547-6C95F48E12B8}"/>
              </a:ext>
            </a:extLst>
          </p:cNvPr>
          <p:cNvSpPr/>
          <p:nvPr/>
        </p:nvSpPr>
        <p:spPr>
          <a:xfrm>
            <a:off x="2440362" y="549438"/>
            <a:ext cx="797565" cy="189366"/>
          </a:xfrm>
          <a:prstGeom prst="leftArrow">
            <a:avLst/>
          </a:prstGeom>
          <a:gradFill flip="none" rotWithShape="1">
            <a:gsLst>
              <a:gs pos="100000">
                <a:srgbClr val="00B050"/>
              </a:gs>
              <a:gs pos="1000">
                <a:srgbClr val="FFFF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 xmlns:a16="http://schemas.microsoft.com/office/drawing/2014/main" id="{9E54677E-CA25-4DAB-BA8F-9E95B7273033}"/>
              </a:ext>
            </a:extLst>
          </p:cNvPr>
          <p:cNvSpPr txBox="1"/>
          <p:nvPr/>
        </p:nvSpPr>
        <p:spPr>
          <a:xfrm>
            <a:off x="2024131" y="1103357"/>
            <a:ext cx="959710" cy="1107996"/>
          </a:xfrm>
          <a:prstGeom prst="rect">
            <a:avLst/>
          </a:prstGeom>
          <a:noFill/>
        </p:spPr>
        <p:txBody>
          <a:bodyPr wrap="square" rtlCol="0">
            <a:spAutoFit/>
          </a:bodyPr>
          <a:lstStyle/>
          <a:p>
            <a:r>
              <a:rPr lang="en-GB" sz="6600" dirty="0">
                <a:latin typeface="Batang" panose="02030600000101010101" pitchFamily="18" charset="-127"/>
                <a:ea typeface="Batang" panose="02030600000101010101" pitchFamily="18" charset="-127"/>
              </a:rPr>
              <a:t>{</a:t>
            </a:r>
          </a:p>
        </p:txBody>
      </p:sp>
      <p:sp>
        <p:nvSpPr>
          <p:cNvPr id="20" name="TextBox 19">
            <a:extLst>
              <a:ext uri="{FF2B5EF4-FFF2-40B4-BE49-F238E27FC236}">
                <a16:creationId xmlns="" xmlns:a16="http://schemas.microsoft.com/office/drawing/2014/main" id="{2DC17B53-D176-485E-A895-2CEF9D02327E}"/>
              </a:ext>
            </a:extLst>
          </p:cNvPr>
          <p:cNvSpPr txBox="1"/>
          <p:nvPr/>
        </p:nvSpPr>
        <p:spPr>
          <a:xfrm>
            <a:off x="2486988" y="1190230"/>
            <a:ext cx="2779403" cy="369332"/>
          </a:xfrm>
          <a:prstGeom prst="rect">
            <a:avLst/>
          </a:prstGeom>
          <a:noFill/>
        </p:spPr>
        <p:txBody>
          <a:bodyPr wrap="square" rtlCol="0">
            <a:spAutoFit/>
          </a:bodyPr>
          <a:lstStyle/>
          <a:p>
            <a:r>
              <a:rPr lang="en-GB" dirty="0"/>
              <a:t>Positive genetic selection</a:t>
            </a:r>
          </a:p>
        </p:txBody>
      </p:sp>
      <p:sp>
        <p:nvSpPr>
          <p:cNvPr id="23" name="TextBox 22">
            <a:extLst>
              <a:ext uri="{FF2B5EF4-FFF2-40B4-BE49-F238E27FC236}">
                <a16:creationId xmlns="" xmlns:a16="http://schemas.microsoft.com/office/drawing/2014/main" id="{B4092D33-2E58-41B8-986D-B53BB988A232}"/>
              </a:ext>
            </a:extLst>
          </p:cNvPr>
          <p:cNvSpPr txBox="1"/>
          <p:nvPr/>
        </p:nvSpPr>
        <p:spPr>
          <a:xfrm>
            <a:off x="2648300" y="1517593"/>
            <a:ext cx="2474191" cy="369332"/>
          </a:xfrm>
          <a:prstGeom prst="rect">
            <a:avLst/>
          </a:prstGeom>
          <a:noFill/>
        </p:spPr>
        <p:txBody>
          <a:bodyPr wrap="square" rtlCol="0">
            <a:spAutoFit/>
          </a:bodyPr>
          <a:lstStyle/>
          <a:p>
            <a:r>
              <a:rPr lang="en-GB" dirty="0"/>
              <a:t>Managing daily welfare</a:t>
            </a:r>
          </a:p>
        </p:txBody>
      </p:sp>
      <p:sp>
        <p:nvSpPr>
          <p:cNvPr id="24" name="TextBox 23">
            <a:extLst>
              <a:ext uri="{FF2B5EF4-FFF2-40B4-BE49-F238E27FC236}">
                <a16:creationId xmlns="" xmlns:a16="http://schemas.microsoft.com/office/drawing/2014/main" id="{ABB15645-FB67-4B82-9987-730EA75D20D3}"/>
              </a:ext>
            </a:extLst>
          </p:cNvPr>
          <p:cNvSpPr txBox="1"/>
          <p:nvPr/>
        </p:nvSpPr>
        <p:spPr>
          <a:xfrm>
            <a:off x="2936929" y="1835143"/>
            <a:ext cx="2239831" cy="369332"/>
          </a:xfrm>
          <a:prstGeom prst="rect">
            <a:avLst/>
          </a:prstGeom>
          <a:noFill/>
        </p:spPr>
        <p:txBody>
          <a:bodyPr wrap="square" rtlCol="0">
            <a:spAutoFit/>
          </a:bodyPr>
          <a:lstStyle/>
          <a:p>
            <a:r>
              <a:rPr lang="en-GB" dirty="0"/>
              <a:t>Dustbathing choices</a:t>
            </a:r>
          </a:p>
        </p:txBody>
      </p:sp>
      <p:sp>
        <p:nvSpPr>
          <p:cNvPr id="29" name="TextBox 28">
            <a:extLst>
              <a:ext uri="{FF2B5EF4-FFF2-40B4-BE49-F238E27FC236}">
                <a16:creationId xmlns="" xmlns:a16="http://schemas.microsoft.com/office/drawing/2014/main" id="{306DC9DA-B87C-4DCC-A14F-CBEBBF501564}"/>
              </a:ext>
            </a:extLst>
          </p:cNvPr>
          <p:cNvSpPr txBox="1"/>
          <p:nvPr/>
        </p:nvSpPr>
        <p:spPr>
          <a:xfrm>
            <a:off x="1917987" y="2184223"/>
            <a:ext cx="3171257" cy="369332"/>
          </a:xfrm>
          <a:prstGeom prst="rect">
            <a:avLst/>
          </a:prstGeom>
          <a:noFill/>
        </p:spPr>
        <p:txBody>
          <a:bodyPr wrap="square" rtlCol="0">
            <a:spAutoFit/>
          </a:bodyPr>
          <a:lstStyle/>
          <a:p>
            <a:r>
              <a:rPr lang="en-GB" dirty="0"/>
              <a:t>Enriched outdoor environment</a:t>
            </a:r>
          </a:p>
        </p:txBody>
      </p:sp>
      <p:sp>
        <p:nvSpPr>
          <p:cNvPr id="30" name="TextBox 29">
            <a:extLst>
              <a:ext uri="{FF2B5EF4-FFF2-40B4-BE49-F238E27FC236}">
                <a16:creationId xmlns="" xmlns:a16="http://schemas.microsoft.com/office/drawing/2014/main" id="{FEDA71B6-4FBA-4F5F-9B7A-DDA48EAF7FBB}"/>
              </a:ext>
            </a:extLst>
          </p:cNvPr>
          <p:cNvSpPr txBox="1"/>
          <p:nvPr/>
        </p:nvSpPr>
        <p:spPr>
          <a:xfrm>
            <a:off x="2070965" y="2509300"/>
            <a:ext cx="3171257" cy="369332"/>
          </a:xfrm>
          <a:prstGeom prst="rect">
            <a:avLst/>
          </a:prstGeom>
          <a:noFill/>
        </p:spPr>
        <p:txBody>
          <a:bodyPr wrap="square" rtlCol="0">
            <a:spAutoFit/>
          </a:bodyPr>
          <a:lstStyle/>
          <a:p>
            <a:r>
              <a:rPr lang="en-GB" dirty="0"/>
              <a:t>Enriched indoor environment</a:t>
            </a:r>
          </a:p>
        </p:txBody>
      </p:sp>
      <p:sp>
        <p:nvSpPr>
          <p:cNvPr id="31" name="TextBox 30">
            <a:extLst>
              <a:ext uri="{FF2B5EF4-FFF2-40B4-BE49-F238E27FC236}">
                <a16:creationId xmlns="" xmlns:a16="http://schemas.microsoft.com/office/drawing/2014/main" id="{B278C158-FF25-4DE0-AD95-8E1EA87FD08B}"/>
              </a:ext>
            </a:extLst>
          </p:cNvPr>
          <p:cNvSpPr txBox="1"/>
          <p:nvPr/>
        </p:nvSpPr>
        <p:spPr>
          <a:xfrm>
            <a:off x="2332355" y="2847590"/>
            <a:ext cx="2671693" cy="369332"/>
          </a:xfrm>
          <a:prstGeom prst="rect">
            <a:avLst/>
          </a:prstGeom>
          <a:noFill/>
        </p:spPr>
        <p:txBody>
          <a:bodyPr wrap="square" rtlCol="0">
            <a:spAutoFit/>
          </a:bodyPr>
          <a:lstStyle/>
          <a:p>
            <a:r>
              <a:rPr lang="en-GB" dirty="0"/>
              <a:t>Positive social experiences</a:t>
            </a:r>
          </a:p>
        </p:txBody>
      </p:sp>
      <p:sp>
        <p:nvSpPr>
          <p:cNvPr id="32" name="TextBox 31">
            <a:extLst>
              <a:ext uri="{FF2B5EF4-FFF2-40B4-BE49-F238E27FC236}">
                <a16:creationId xmlns="" xmlns:a16="http://schemas.microsoft.com/office/drawing/2014/main" id="{55D16287-0E5F-44FE-8A79-F5D9F0C7D9A8}"/>
              </a:ext>
            </a:extLst>
          </p:cNvPr>
          <p:cNvSpPr txBox="1"/>
          <p:nvPr/>
        </p:nvSpPr>
        <p:spPr>
          <a:xfrm>
            <a:off x="3349047" y="3160446"/>
            <a:ext cx="2474191" cy="369332"/>
          </a:xfrm>
          <a:prstGeom prst="rect">
            <a:avLst/>
          </a:prstGeom>
          <a:noFill/>
        </p:spPr>
        <p:txBody>
          <a:bodyPr wrap="square" rtlCol="0">
            <a:spAutoFit/>
          </a:bodyPr>
          <a:lstStyle/>
          <a:p>
            <a:r>
              <a:rPr lang="en-GB" dirty="0"/>
              <a:t>Nesting choices</a:t>
            </a:r>
          </a:p>
        </p:txBody>
      </p:sp>
      <p:sp>
        <p:nvSpPr>
          <p:cNvPr id="33" name="TextBox 32">
            <a:extLst>
              <a:ext uri="{FF2B5EF4-FFF2-40B4-BE49-F238E27FC236}">
                <a16:creationId xmlns="" xmlns:a16="http://schemas.microsoft.com/office/drawing/2014/main" id="{F6898901-F9B5-4523-A5DA-B57828B7460C}"/>
              </a:ext>
            </a:extLst>
          </p:cNvPr>
          <p:cNvSpPr txBox="1"/>
          <p:nvPr/>
        </p:nvSpPr>
        <p:spPr>
          <a:xfrm>
            <a:off x="1558319" y="3491766"/>
            <a:ext cx="4054403" cy="369332"/>
          </a:xfrm>
          <a:prstGeom prst="rect">
            <a:avLst/>
          </a:prstGeom>
          <a:noFill/>
        </p:spPr>
        <p:txBody>
          <a:bodyPr wrap="square" rtlCol="0">
            <a:spAutoFit/>
          </a:bodyPr>
          <a:lstStyle/>
          <a:p>
            <a:pPr algn="ctr"/>
            <a:r>
              <a:rPr lang="en-GB" dirty="0"/>
              <a:t>Positive handler experiences</a:t>
            </a:r>
          </a:p>
        </p:txBody>
      </p:sp>
      <p:sp>
        <p:nvSpPr>
          <p:cNvPr id="34" name="TextBox 33">
            <a:extLst>
              <a:ext uri="{FF2B5EF4-FFF2-40B4-BE49-F238E27FC236}">
                <a16:creationId xmlns="" xmlns:a16="http://schemas.microsoft.com/office/drawing/2014/main" id="{90A21689-4E42-49BE-8DEE-2C236A133CC2}"/>
              </a:ext>
            </a:extLst>
          </p:cNvPr>
          <p:cNvSpPr txBox="1"/>
          <p:nvPr/>
        </p:nvSpPr>
        <p:spPr>
          <a:xfrm>
            <a:off x="2796471" y="4159956"/>
            <a:ext cx="2474191" cy="369332"/>
          </a:xfrm>
          <a:prstGeom prst="rect">
            <a:avLst/>
          </a:prstGeom>
          <a:noFill/>
        </p:spPr>
        <p:txBody>
          <a:bodyPr wrap="square" rtlCol="0">
            <a:spAutoFit/>
          </a:bodyPr>
          <a:lstStyle/>
          <a:p>
            <a:r>
              <a:rPr lang="en-GB" dirty="0"/>
              <a:t>Cognition enrichment</a:t>
            </a:r>
          </a:p>
        </p:txBody>
      </p:sp>
      <p:sp>
        <p:nvSpPr>
          <p:cNvPr id="35" name="TextBox 34">
            <a:extLst>
              <a:ext uri="{FF2B5EF4-FFF2-40B4-BE49-F238E27FC236}">
                <a16:creationId xmlns="" xmlns:a16="http://schemas.microsoft.com/office/drawing/2014/main" id="{F7A66B18-96C2-444F-8CFC-F9898AEE88B2}"/>
              </a:ext>
            </a:extLst>
          </p:cNvPr>
          <p:cNvSpPr txBox="1"/>
          <p:nvPr/>
        </p:nvSpPr>
        <p:spPr>
          <a:xfrm>
            <a:off x="3589953" y="3834460"/>
            <a:ext cx="2474191" cy="369332"/>
          </a:xfrm>
          <a:prstGeom prst="rect">
            <a:avLst/>
          </a:prstGeom>
          <a:noFill/>
        </p:spPr>
        <p:txBody>
          <a:bodyPr wrap="square" rtlCol="0">
            <a:spAutoFit/>
          </a:bodyPr>
          <a:lstStyle/>
          <a:p>
            <a:r>
              <a:rPr lang="en-GB" dirty="0"/>
              <a:t>Food choices</a:t>
            </a:r>
          </a:p>
        </p:txBody>
      </p:sp>
      <p:sp>
        <p:nvSpPr>
          <p:cNvPr id="36" name="TextBox 35">
            <a:extLst>
              <a:ext uri="{FF2B5EF4-FFF2-40B4-BE49-F238E27FC236}">
                <a16:creationId xmlns="" xmlns:a16="http://schemas.microsoft.com/office/drawing/2014/main" id="{E3304942-AAA9-4171-A1E9-B899DFF243BB}"/>
              </a:ext>
            </a:extLst>
          </p:cNvPr>
          <p:cNvSpPr txBox="1"/>
          <p:nvPr/>
        </p:nvSpPr>
        <p:spPr>
          <a:xfrm>
            <a:off x="2716561" y="4493890"/>
            <a:ext cx="3127558" cy="369332"/>
          </a:xfrm>
          <a:prstGeom prst="rect">
            <a:avLst/>
          </a:prstGeom>
          <a:noFill/>
        </p:spPr>
        <p:txBody>
          <a:bodyPr wrap="square" rtlCol="0">
            <a:spAutoFit/>
          </a:bodyPr>
          <a:lstStyle/>
          <a:p>
            <a:r>
              <a:rPr lang="en-GB" dirty="0"/>
              <a:t>Environmental choices</a:t>
            </a:r>
          </a:p>
        </p:txBody>
      </p:sp>
      <p:sp>
        <p:nvSpPr>
          <p:cNvPr id="37" name="TextBox 36">
            <a:extLst>
              <a:ext uri="{FF2B5EF4-FFF2-40B4-BE49-F238E27FC236}">
                <a16:creationId xmlns="" xmlns:a16="http://schemas.microsoft.com/office/drawing/2014/main" id="{BA4FDC21-632B-4332-9B86-1D74D2205A10}"/>
              </a:ext>
            </a:extLst>
          </p:cNvPr>
          <p:cNvSpPr txBox="1"/>
          <p:nvPr/>
        </p:nvSpPr>
        <p:spPr>
          <a:xfrm>
            <a:off x="3288004" y="4828146"/>
            <a:ext cx="2474191" cy="369332"/>
          </a:xfrm>
          <a:prstGeom prst="rect">
            <a:avLst/>
          </a:prstGeom>
          <a:noFill/>
        </p:spPr>
        <p:txBody>
          <a:bodyPr wrap="square" rtlCol="0">
            <a:spAutoFit/>
          </a:bodyPr>
          <a:lstStyle/>
          <a:p>
            <a:r>
              <a:rPr lang="en-GB" dirty="0"/>
              <a:t>Thermal choices</a:t>
            </a:r>
          </a:p>
        </p:txBody>
      </p:sp>
      <p:sp>
        <p:nvSpPr>
          <p:cNvPr id="38" name="TextBox 37">
            <a:extLst>
              <a:ext uri="{FF2B5EF4-FFF2-40B4-BE49-F238E27FC236}">
                <a16:creationId xmlns="" xmlns:a16="http://schemas.microsoft.com/office/drawing/2014/main" id="{FE818E06-2BC7-4FAE-91E7-D25011E25449}"/>
              </a:ext>
            </a:extLst>
          </p:cNvPr>
          <p:cNvSpPr txBox="1"/>
          <p:nvPr/>
        </p:nvSpPr>
        <p:spPr>
          <a:xfrm>
            <a:off x="3321854" y="5155741"/>
            <a:ext cx="2474191" cy="369332"/>
          </a:xfrm>
          <a:prstGeom prst="rect">
            <a:avLst/>
          </a:prstGeom>
          <a:noFill/>
        </p:spPr>
        <p:txBody>
          <a:bodyPr wrap="square" rtlCol="0">
            <a:spAutoFit/>
          </a:bodyPr>
          <a:lstStyle/>
          <a:p>
            <a:r>
              <a:rPr lang="en-GB" dirty="0"/>
              <a:t>Physical choices</a:t>
            </a:r>
          </a:p>
        </p:txBody>
      </p:sp>
      <p:sp>
        <p:nvSpPr>
          <p:cNvPr id="39" name="TextBox 38">
            <a:extLst>
              <a:ext uri="{FF2B5EF4-FFF2-40B4-BE49-F238E27FC236}">
                <a16:creationId xmlns="" xmlns:a16="http://schemas.microsoft.com/office/drawing/2014/main" id="{1006C876-30E1-4CBE-A00C-3E8B9DD3FCC6}"/>
              </a:ext>
            </a:extLst>
          </p:cNvPr>
          <p:cNvSpPr txBox="1"/>
          <p:nvPr/>
        </p:nvSpPr>
        <p:spPr>
          <a:xfrm>
            <a:off x="5373821" y="5728322"/>
            <a:ext cx="1855643" cy="369332"/>
          </a:xfrm>
          <a:prstGeom prst="rect">
            <a:avLst/>
          </a:prstGeom>
          <a:solidFill>
            <a:schemeClr val="bg1"/>
          </a:solidFill>
        </p:spPr>
        <p:txBody>
          <a:bodyPr wrap="square" rtlCol="0">
            <a:spAutoFit/>
          </a:bodyPr>
          <a:lstStyle/>
          <a:p>
            <a:r>
              <a:rPr lang="en-GB" dirty="0"/>
              <a:t>Number of flocks</a:t>
            </a:r>
          </a:p>
        </p:txBody>
      </p:sp>
      <p:sp>
        <p:nvSpPr>
          <p:cNvPr id="4" name="TextBox 3">
            <a:extLst>
              <a:ext uri="{FF2B5EF4-FFF2-40B4-BE49-F238E27FC236}">
                <a16:creationId xmlns="" xmlns:a16="http://schemas.microsoft.com/office/drawing/2014/main" id="{D4550875-2780-49F9-B3DA-F2B656F82B9E}"/>
              </a:ext>
            </a:extLst>
          </p:cNvPr>
          <p:cNvSpPr txBox="1"/>
          <p:nvPr/>
        </p:nvSpPr>
        <p:spPr>
          <a:xfrm>
            <a:off x="7928023" y="2368041"/>
            <a:ext cx="1219851" cy="830997"/>
          </a:xfrm>
          <a:prstGeom prst="rect">
            <a:avLst/>
          </a:prstGeom>
          <a:solidFill>
            <a:schemeClr val="bg1"/>
          </a:solidFill>
        </p:spPr>
        <p:txBody>
          <a:bodyPr wrap="square" rtlCol="0">
            <a:spAutoFit/>
          </a:bodyPr>
          <a:lstStyle/>
          <a:p>
            <a:r>
              <a:rPr lang="en-GB" sz="1600" dirty="0"/>
              <a:t>Within scheme requirement</a:t>
            </a:r>
          </a:p>
        </p:txBody>
      </p:sp>
      <p:sp>
        <p:nvSpPr>
          <p:cNvPr id="6" name="Rectangle 5">
            <a:extLst>
              <a:ext uri="{FF2B5EF4-FFF2-40B4-BE49-F238E27FC236}">
                <a16:creationId xmlns="" xmlns:a16="http://schemas.microsoft.com/office/drawing/2014/main" id="{C977012C-B1E0-49DD-A445-CDD92463FB19}"/>
              </a:ext>
            </a:extLst>
          </p:cNvPr>
          <p:cNvSpPr/>
          <p:nvPr/>
        </p:nvSpPr>
        <p:spPr>
          <a:xfrm>
            <a:off x="7762352" y="2509300"/>
            <a:ext cx="172057" cy="230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TextBox 39">
            <a:extLst>
              <a:ext uri="{FF2B5EF4-FFF2-40B4-BE49-F238E27FC236}">
                <a16:creationId xmlns="" xmlns:a16="http://schemas.microsoft.com/office/drawing/2014/main" id="{E6FB89CB-FA1D-4B26-AB5B-1F6291F199C1}"/>
              </a:ext>
            </a:extLst>
          </p:cNvPr>
          <p:cNvSpPr txBox="1"/>
          <p:nvPr/>
        </p:nvSpPr>
        <p:spPr>
          <a:xfrm>
            <a:off x="7924149" y="3336720"/>
            <a:ext cx="1219851" cy="830997"/>
          </a:xfrm>
          <a:prstGeom prst="rect">
            <a:avLst/>
          </a:prstGeom>
          <a:solidFill>
            <a:schemeClr val="bg1"/>
          </a:solidFill>
        </p:spPr>
        <p:txBody>
          <a:bodyPr wrap="square" rtlCol="0">
            <a:spAutoFit/>
          </a:bodyPr>
          <a:lstStyle/>
          <a:p>
            <a:r>
              <a:rPr lang="en-GB" sz="1600" dirty="0"/>
              <a:t>Beyond scheme requirement</a:t>
            </a:r>
          </a:p>
        </p:txBody>
      </p:sp>
      <p:sp>
        <p:nvSpPr>
          <p:cNvPr id="41" name="Rectangle 40">
            <a:extLst>
              <a:ext uri="{FF2B5EF4-FFF2-40B4-BE49-F238E27FC236}">
                <a16:creationId xmlns="" xmlns:a16="http://schemas.microsoft.com/office/drawing/2014/main" id="{01CA9F9D-5FD7-4356-A766-AB2E2A504CA5}"/>
              </a:ext>
            </a:extLst>
          </p:cNvPr>
          <p:cNvSpPr/>
          <p:nvPr/>
        </p:nvSpPr>
        <p:spPr>
          <a:xfrm>
            <a:off x="7760396" y="3446939"/>
            <a:ext cx="172057" cy="230833"/>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solidFill>
                <a:schemeClr val="bg1">
                  <a:lumMod val="75000"/>
                </a:schemeClr>
              </a:solidFill>
              <a:highlight>
                <a:srgbClr val="C0C0C0"/>
              </a:highlight>
            </a:endParaRPr>
          </a:p>
        </p:txBody>
      </p:sp>
    </p:spTree>
    <p:extLst>
      <p:ext uri="{BB962C8B-B14F-4D97-AF65-F5344CB8AC3E}">
        <p14:creationId xmlns:p14="http://schemas.microsoft.com/office/powerpoint/2010/main" val="309766711"/>
      </p:ext>
    </p:extLst>
  </p:cSld>
  <p:clrMapOvr>
    <a:masterClrMapping/>
  </p:clrMapOvr>
  <mc:AlternateContent xmlns:mc="http://schemas.openxmlformats.org/markup-compatibility/2006" xmlns:p14="http://schemas.microsoft.com/office/powerpoint/2010/main">
    <mc:Choice Requires="p14">
      <p:transition spd="slow" p14:dur="2000" advTm="79589"/>
    </mc:Choice>
    <mc:Fallback xmlns="">
      <p:transition spd="slow" advTm="7958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C262100-9987-44F7-BD5D-712D00BD5A69}"/>
              </a:ext>
            </a:extLst>
          </p:cNvPr>
          <p:cNvPicPr>
            <a:picLocks noChangeAspect="1"/>
          </p:cNvPicPr>
          <p:nvPr/>
        </p:nvPicPr>
        <p:blipFill>
          <a:blip r:embed="rId3"/>
          <a:stretch>
            <a:fillRect/>
          </a:stretch>
        </p:blipFill>
        <p:spPr>
          <a:xfrm>
            <a:off x="-6472" y="0"/>
            <a:ext cx="9150472" cy="6858000"/>
          </a:xfrm>
          <a:prstGeom prst="rect">
            <a:avLst/>
          </a:prstGeom>
        </p:spPr>
      </p:pic>
      <p:sp>
        <p:nvSpPr>
          <p:cNvPr id="2" name="Title 1"/>
          <p:cNvSpPr>
            <a:spLocks noGrp="1"/>
          </p:cNvSpPr>
          <p:nvPr>
            <p:ph type="ctrTitle"/>
          </p:nvPr>
        </p:nvSpPr>
        <p:spPr>
          <a:xfrm>
            <a:off x="179512" y="5445224"/>
            <a:ext cx="8640960" cy="1470025"/>
          </a:xfrm>
        </p:spPr>
        <p:txBody>
          <a:bodyPr>
            <a:normAutofit/>
          </a:bodyPr>
          <a:lstStyle/>
          <a:p>
            <a:r>
              <a:rPr lang="en-GB" sz="3200" dirty="0">
                <a:solidFill>
                  <a:srgbClr val="FFFF00"/>
                </a:solidFill>
              </a:rPr>
              <a:t>Collaborative development of positive welfare measures with dairy cattle and sheep farmers</a:t>
            </a:r>
          </a:p>
        </p:txBody>
      </p:sp>
    </p:spTree>
    <p:extLst>
      <p:ext uri="{BB962C8B-B14F-4D97-AF65-F5344CB8AC3E}">
        <p14:creationId xmlns:p14="http://schemas.microsoft.com/office/powerpoint/2010/main" val="3863340383"/>
      </p:ext>
    </p:extLst>
  </p:cSld>
  <p:clrMapOvr>
    <a:masterClrMapping/>
  </p:clrMapOvr>
  <mc:AlternateContent xmlns:mc="http://schemas.openxmlformats.org/markup-compatibility/2006" xmlns:p14="http://schemas.microsoft.com/office/powerpoint/2010/main">
    <mc:Choice Requires="p14">
      <p:transition spd="slow" p14:dur="2000" advTm="64625"/>
    </mc:Choice>
    <mc:Fallback xmlns="">
      <p:transition spd="slow" advTm="6462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ABRS016\PictureLibrary\Pics SA\Farming\Farmscapes\fields general\SA_SAstaff_220305_07.jpg">
            <a:extLst>
              <a:ext uri="{FF2B5EF4-FFF2-40B4-BE49-F238E27FC236}">
                <a16:creationId xmlns="" xmlns:a16="http://schemas.microsoft.com/office/drawing/2014/main" id="{E6862C72-8106-46FB-9F79-3E9C477D7D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02" r="5589" b="42566"/>
          <a:stretch/>
        </p:blipFill>
        <p:spPr bwMode="auto">
          <a:xfrm>
            <a:off x="-1" y="0"/>
            <a:ext cx="9173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300CA6DB-ED1B-40F8-92F1-F6973325A4BF}"/>
              </a:ext>
            </a:extLst>
          </p:cNvPr>
          <p:cNvSpPr>
            <a:spLocks noGrp="1"/>
          </p:cNvSpPr>
          <p:nvPr>
            <p:ph type="title"/>
          </p:nvPr>
        </p:nvSpPr>
        <p:spPr/>
        <p:txBody>
          <a:bodyPr>
            <a:noAutofit/>
          </a:bodyPr>
          <a:lstStyle/>
          <a:p>
            <a:r>
              <a:rPr lang="en-GB" sz="2800" dirty="0">
                <a:latin typeface="Georgia" panose="02040502050405020303" pitchFamily="18" charset="0"/>
              </a:rPr>
              <a:t>‘What is the value of positive welfare? What are the benefits of a good life for your dairy cows?’</a:t>
            </a:r>
            <a:br>
              <a:rPr lang="en-GB" sz="2800" dirty="0">
                <a:latin typeface="Georgia" panose="02040502050405020303" pitchFamily="18" charset="0"/>
              </a:rPr>
            </a:br>
            <a:endParaRPr lang="en-GB" sz="2800" dirty="0">
              <a:latin typeface="Georgia" panose="02040502050405020303" pitchFamily="18" charset="0"/>
            </a:endParaRPr>
          </a:p>
        </p:txBody>
      </p:sp>
      <p:sp>
        <p:nvSpPr>
          <p:cNvPr id="3" name="Content Placeholder 2">
            <a:extLst>
              <a:ext uri="{FF2B5EF4-FFF2-40B4-BE49-F238E27FC236}">
                <a16:creationId xmlns="" xmlns:a16="http://schemas.microsoft.com/office/drawing/2014/main" id="{A8BF5865-F3CC-4222-AEE4-7E9C1C80A725}"/>
              </a:ext>
            </a:extLst>
          </p:cNvPr>
          <p:cNvSpPr>
            <a:spLocks noGrp="1"/>
          </p:cNvSpPr>
          <p:nvPr>
            <p:ph idx="1"/>
          </p:nvPr>
        </p:nvSpPr>
        <p:spPr>
          <a:xfrm>
            <a:off x="457200" y="1711732"/>
            <a:ext cx="8229600" cy="4525963"/>
          </a:xfrm>
        </p:spPr>
        <p:txBody>
          <a:bodyPr>
            <a:normAutofit/>
          </a:bodyPr>
          <a:lstStyle/>
          <a:p>
            <a:pPr marL="0" indent="0">
              <a:lnSpc>
                <a:spcPct val="150000"/>
              </a:lnSpc>
              <a:buNone/>
            </a:pPr>
            <a:r>
              <a:rPr lang="en-GB" sz="2400" dirty="0">
                <a:latin typeface="Georgia" panose="02040502050405020303" pitchFamily="18" charset="0"/>
              </a:rPr>
              <a:t>1. Animals quality of life</a:t>
            </a:r>
          </a:p>
          <a:p>
            <a:pPr marL="0" indent="0">
              <a:lnSpc>
                <a:spcPct val="150000"/>
              </a:lnSpc>
              <a:buNone/>
            </a:pPr>
            <a:r>
              <a:rPr lang="en-GB" sz="2400" dirty="0">
                <a:latin typeface="Georgia" panose="02040502050405020303" pitchFamily="18" charset="0"/>
              </a:rPr>
              <a:t>2. Better health and productivity</a:t>
            </a:r>
          </a:p>
          <a:p>
            <a:pPr marL="0" indent="0">
              <a:lnSpc>
                <a:spcPct val="150000"/>
              </a:lnSpc>
              <a:buNone/>
            </a:pPr>
            <a:r>
              <a:rPr lang="en-GB" sz="2400" dirty="0">
                <a:latin typeface="Georgia" panose="02040502050405020303" pitchFamily="18" charset="0"/>
              </a:rPr>
              <a:t>3. Farmers pride and wellbeing</a:t>
            </a:r>
          </a:p>
          <a:p>
            <a:pPr marL="0" indent="0">
              <a:lnSpc>
                <a:spcPct val="150000"/>
              </a:lnSpc>
              <a:buNone/>
            </a:pPr>
            <a:r>
              <a:rPr lang="en-GB" sz="2400" dirty="0">
                <a:latin typeface="Georgia" panose="02040502050405020303" pitchFamily="18" charset="0"/>
              </a:rPr>
              <a:t>4. Society and market values positive welfare </a:t>
            </a:r>
          </a:p>
          <a:p>
            <a:pPr marL="0" indent="0">
              <a:lnSpc>
                <a:spcPct val="150000"/>
              </a:lnSpc>
              <a:buNone/>
            </a:pPr>
            <a:r>
              <a:rPr lang="en-GB" sz="2400" dirty="0">
                <a:latin typeface="Georgia" panose="02040502050405020303" pitchFamily="18" charset="0"/>
              </a:rPr>
              <a:t>5. Ethically right and supported by science</a:t>
            </a:r>
          </a:p>
        </p:txBody>
      </p:sp>
    </p:spTree>
    <p:extLst>
      <p:ext uri="{BB962C8B-B14F-4D97-AF65-F5344CB8AC3E}">
        <p14:creationId xmlns:p14="http://schemas.microsoft.com/office/powerpoint/2010/main" val="1376369516"/>
      </p:ext>
    </p:extLst>
  </p:cSld>
  <p:clrMapOvr>
    <a:masterClrMapping/>
  </p:clrMapOvr>
  <mc:AlternateContent xmlns:mc="http://schemas.openxmlformats.org/markup-compatibility/2006" xmlns:p14="http://schemas.microsoft.com/office/powerpoint/2010/main">
    <mc:Choice Requires="p14">
      <p:transition spd="slow" p14:dur="2000" advTm="59370"/>
    </mc:Choice>
    <mc:Fallback xmlns="">
      <p:transition spd="slow" advTm="593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1B061E8-1446-4C7A-81A1-B95DA6D278E4}"/>
              </a:ext>
            </a:extLst>
          </p:cNvPr>
          <p:cNvSpPr txBox="1"/>
          <p:nvPr/>
        </p:nvSpPr>
        <p:spPr>
          <a:xfrm>
            <a:off x="0" y="147919"/>
            <a:ext cx="9144000" cy="523220"/>
          </a:xfrm>
          <a:prstGeom prst="rect">
            <a:avLst/>
          </a:prstGeom>
          <a:noFill/>
        </p:spPr>
        <p:txBody>
          <a:bodyPr wrap="square" rtlCol="0">
            <a:spAutoFit/>
          </a:bodyPr>
          <a:lstStyle/>
          <a:p>
            <a:pPr algn="ctr"/>
            <a:r>
              <a:rPr lang="en-GB" sz="2800" dirty="0"/>
              <a:t>Comfort by choice of physical environment</a:t>
            </a:r>
          </a:p>
        </p:txBody>
      </p:sp>
      <p:sp>
        <p:nvSpPr>
          <p:cNvPr id="5" name="TextBox 4">
            <a:extLst>
              <a:ext uri="{FF2B5EF4-FFF2-40B4-BE49-F238E27FC236}">
                <a16:creationId xmlns="" xmlns:a16="http://schemas.microsoft.com/office/drawing/2014/main" id="{03C7E4FE-945B-4D9B-B024-C4D082A05842}"/>
              </a:ext>
            </a:extLst>
          </p:cNvPr>
          <p:cNvSpPr txBox="1"/>
          <p:nvPr/>
        </p:nvSpPr>
        <p:spPr>
          <a:xfrm>
            <a:off x="0" y="820884"/>
            <a:ext cx="9138312" cy="375868"/>
          </a:xfrm>
          <a:prstGeom prst="rect">
            <a:avLst/>
          </a:prstGeom>
          <a:noFill/>
        </p:spPr>
        <p:txBody>
          <a:bodyPr wrap="square" rtlCol="0">
            <a:spAutoFit/>
          </a:bodyPr>
          <a:lstStyle/>
          <a:p>
            <a:pPr algn="ctr"/>
            <a:r>
              <a:rPr lang="en-GB" dirty="0"/>
              <a:t>Aim: Cows should be able to experience individual preferences for their physical comfort</a:t>
            </a:r>
          </a:p>
        </p:txBody>
      </p:sp>
      <p:graphicFrame>
        <p:nvGraphicFramePr>
          <p:cNvPr id="7" name="Table 6">
            <a:extLst>
              <a:ext uri="{FF2B5EF4-FFF2-40B4-BE49-F238E27FC236}">
                <a16:creationId xmlns="" xmlns:a16="http://schemas.microsoft.com/office/drawing/2014/main" id="{8C427B8F-8FF0-4969-A86D-112CF7C717C7}"/>
              </a:ext>
            </a:extLst>
          </p:cNvPr>
          <p:cNvGraphicFramePr>
            <a:graphicFrameLocks noGrp="1"/>
          </p:cNvGraphicFramePr>
          <p:nvPr>
            <p:extLst>
              <p:ext uri="{D42A27DB-BD31-4B8C-83A1-F6EECF244321}">
                <p14:modId xmlns:p14="http://schemas.microsoft.com/office/powerpoint/2010/main" val="639159321"/>
              </p:ext>
            </p:extLst>
          </p:nvPr>
        </p:nvGraphicFramePr>
        <p:xfrm>
          <a:off x="-5689" y="1432804"/>
          <a:ext cx="9144001" cy="4687037"/>
        </p:xfrm>
        <a:graphic>
          <a:graphicData uri="http://schemas.openxmlformats.org/drawingml/2006/table">
            <a:tbl>
              <a:tblPr firstRow="1" bandRow="1">
                <a:tableStyleId>{F5AB1C69-6EDB-4FF4-983F-18BD219EF322}</a:tableStyleId>
              </a:tblPr>
              <a:tblGrid>
                <a:gridCol w="1349116">
                  <a:extLst>
                    <a:ext uri="{9D8B030D-6E8A-4147-A177-3AD203B41FA5}">
                      <a16:colId xmlns="" xmlns:a16="http://schemas.microsoft.com/office/drawing/2014/main" val="2551470951"/>
                    </a:ext>
                  </a:extLst>
                </a:gridCol>
                <a:gridCol w="2173574">
                  <a:extLst>
                    <a:ext uri="{9D8B030D-6E8A-4147-A177-3AD203B41FA5}">
                      <a16:colId xmlns="" xmlns:a16="http://schemas.microsoft.com/office/drawing/2014/main" val="3417532947"/>
                    </a:ext>
                  </a:extLst>
                </a:gridCol>
                <a:gridCol w="5621311">
                  <a:extLst>
                    <a:ext uri="{9D8B030D-6E8A-4147-A177-3AD203B41FA5}">
                      <a16:colId xmlns="" xmlns:a16="http://schemas.microsoft.com/office/drawing/2014/main" val="3862776881"/>
                    </a:ext>
                  </a:extLst>
                </a:gridCol>
              </a:tblGrid>
              <a:tr h="572237">
                <a:tc>
                  <a:txBody>
                    <a:bodyPr/>
                    <a:lstStyle/>
                    <a:p>
                      <a:endParaRPr lang="en-GB" dirty="0"/>
                    </a:p>
                  </a:txBody>
                  <a:tcPr/>
                </a:tc>
                <a:tc>
                  <a:txBody>
                    <a:bodyPr/>
                    <a:lstStyle/>
                    <a:p>
                      <a:r>
                        <a:rPr lang="en-GB" sz="2000" dirty="0">
                          <a:solidFill>
                            <a:schemeClr val="tx1"/>
                          </a:solidFill>
                        </a:rPr>
                        <a:t>Pre consultation</a:t>
                      </a:r>
                    </a:p>
                  </a:txBody>
                  <a:tcPr/>
                </a:tc>
                <a:tc>
                  <a:txBody>
                    <a:bodyPr/>
                    <a:lstStyle/>
                    <a:p>
                      <a:r>
                        <a:rPr lang="en-GB" sz="2000" dirty="0">
                          <a:solidFill>
                            <a:schemeClr val="tx1"/>
                          </a:solidFill>
                        </a:rPr>
                        <a:t>Post consultation</a:t>
                      </a:r>
                    </a:p>
                  </a:txBody>
                  <a:tcPr/>
                </a:tc>
                <a:extLst>
                  <a:ext uri="{0D108BD9-81ED-4DB2-BD59-A6C34878D82A}">
                    <a16:rowId xmlns="" xmlns:a16="http://schemas.microsoft.com/office/drawing/2014/main" val="1433467614"/>
                  </a:ext>
                </a:extLst>
              </a:tr>
              <a:tr h="987696">
                <a:tc>
                  <a:txBody>
                    <a:bodyPr/>
                    <a:lstStyle/>
                    <a:p>
                      <a:r>
                        <a:rPr lang="en-GB" dirty="0"/>
                        <a:t>Welfare +</a:t>
                      </a:r>
                    </a:p>
                  </a:txBody>
                  <a:tcPr/>
                </a:tc>
                <a:tc>
                  <a:txBody>
                    <a:bodyPr/>
                    <a:lstStyle/>
                    <a:p>
                      <a:r>
                        <a:rPr lang="en-GB" dirty="0"/>
                        <a:t>Deep bedded loose housing and choice to avoid hard surfaces</a:t>
                      </a:r>
                    </a:p>
                  </a:txBody>
                  <a:tcPr/>
                </a:tc>
                <a:tc>
                  <a:txBody>
                    <a:bodyPr/>
                    <a:lstStyle/>
                    <a:p>
                      <a:pPr marL="0" indent="0">
                        <a:buFontTx/>
                        <a:buNone/>
                      </a:pPr>
                      <a:r>
                        <a:rPr lang="en-GB" b="1" u="none" dirty="0"/>
                        <a:t>Plus</a:t>
                      </a:r>
                      <a:r>
                        <a:rPr lang="en-GB" b="0" u="none" dirty="0"/>
                        <a:t> deep bedded (at least 6 inches) super comfort sand cubicles</a:t>
                      </a:r>
                    </a:p>
                    <a:p>
                      <a:pPr marL="0" indent="0">
                        <a:buFontTx/>
                        <a:buNone/>
                      </a:pPr>
                      <a:r>
                        <a:rPr lang="en-GB" b="1" u="none" dirty="0"/>
                        <a:t>Plus</a:t>
                      </a:r>
                      <a:r>
                        <a:rPr lang="en-GB" b="0" u="none" dirty="0"/>
                        <a:t> 10-20% more cubicles than cows</a:t>
                      </a:r>
                    </a:p>
                  </a:txBody>
                  <a:tcPr/>
                </a:tc>
                <a:extLst>
                  <a:ext uri="{0D108BD9-81ED-4DB2-BD59-A6C34878D82A}">
                    <a16:rowId xmlns="" xmlns:a16="http://schemas.microsoft.com/office/drawing/2014/main" val="1882913688"/>
                  </a:ext>
                </a:extLst>
              </a:tr>
              <a:tr h="1410995">
                <a:tc>
                  <a:txBody>
                    <a:bodyPr/>
                    <a:lstStyle/>
                    <a:p>
                      <a:r>
                        <a:rPr lang="en-GB" dirty="0"/>
                        <a:t>Welfare ++</a:t>
                      </a:r>
                    </a:p>
                  </a:txBody>
                  <a:tcPr/>
                </a:tc>
                <a:tc>
                  <a:txBody>
                    <a:bodyPr/>
                    <a:lstStyle/>
                    <a:p>
                      <a:r>
                        <a:rPr lang="en-GB" dirty="0"/>
                        <a:t>Deep bedded loose housing with choice of different lying areas and substrates sometime</a:t>
                      </a:r>
                    </a:p>
                  </a:txBody>
                  <a:tcPr/>
                </a:tc>
                <a:tc>
                  <a:txBody>
                    <a:bodyPr/>
                    <a:lstStyle/>
                    <a:p>
                      <a:pPr marL="0" indent="0">
                        <a:buFontTx/>
                        <a:buNone/>
                      </a:pPr>
                      <a:r>
                        <a:rPr lang="en-GB" b="1" u="none" dirty="0"/>
                        <a:t>Plus</a:t>
                      </a:r>
                      <a:r>
                        <a:rPr lang="en-GB" b="0" u="none" dirty="0"/>
                        <a:t> rubber matting at feed face, yard and parlour</a:t>
                      </a:r>
                    </a:p>
                    <a:p>
                      <a:pPr marL="0" indent="0">
                        <a:buFontTx/>
                        <a:buNone/>
                      </a:pPr>
                      <a:r>
                        <a:rPr lang="en-GB" b="1" u="none" dirty="0"/>
                        <a:t>Plus</a:t>
                      </a:r>
                      <a:r>
                        <a:rPr lang="en-GB" b="0" u="none" dirty="0"/>
                        <a:t> farm monitoring of cow comfort (cameras, activity data, behavioural observations, WOs) </a:t>
                      </a:r>
                    </a:p>
                    <a:p>
                      <a:pPr marL="0" indent="0">
                        <a:buFontTx/>
                        <a:buNone/>
                      </a:pPr>
                      <a:r>
                        <a:rPr lang="en-GB" b="1" u="none" dirty="0"/>
                        <a:t>Plus</a:t>
                      </a:r>
                      <a:r>
                        <a:rPr lang="en-GB" b="0" u="none" dirty="0"/>
                        <a:t> continuous adjustment of resources and management to improve comfort where necessary</a:t>
                      </a:r>
                    </a:p>
                  </a:txBody>
                  <a:tcPr/>
                </a:tc>
                <a:extLst>
                  <a:ext uri="{0D108BD9-81ED-4DB2-BD59-A6C34878D82A}">
                    <a16:rowId xmlns="" xmlns:a16="http://schemas.microsoft.com/office/drawing/2014/main" val="759939323"/>
                  </a:ext>
                </a:extLst>
              </a:tr>
              <a:tr h="1410995">
                <a:tc>
                  <a:txBody>
                    <a:bodyPr/>
                    <a:lstStyle/>
                    <a:p>
                      <a:r>
                        <a:rPr lang="en-GB" dirty="0"/>
                        <a:t>Welfare +++</a:t>
                      </a:r>
                    </a:p>
                  </a:txBody>
                  <a:tcPr/>
                </a:tc>
                <a:tc>
                  <a:txBody>
                    <a:bodyPr/>
                    <a:lstStyle/>
                    <a:p>
                      <a:r>
                        <a:rPr lang="en-GB" dirty="0"/>
                        <a:t>Deep bedded loose housing with choice of different lying areas and substrates at all times</a:t>
                      </a:r>
                    </a:p>
                  </a:txBody>
                  <a:tcPr/>
                </a:tc>
                <a:tc>
                  <a:txBody>
                    <a:bodyPr/>
                    <a:lstStyle/>
                    <a:p>
                      <a:pPr marL="0" indent="0">
                        <a:buFontTx/>
                        <a:buNone/>
                      </a:pPr>
                      <a:r>
                        <a:rPr lang="en-GB" b="1" dirty="0"/>
                        <a:t>Plus</a:t>
                      </a:r>
                      <a:r>
                        <a:rPr lang="en-GB" dirty="0"/>
                        <a:t> 10-20% more lying space than cows</a:t>
                      </a:r>
                    </a:p>
                    <a:p>
                      <a:pPr marL="0" indent="0">
                        <a:buFontTx/>
                        <a:buNone/>
                      </a:pPr>
                      <a:r>
                        <a:rPr lang="en-GB" b="1" dirty="0"/>
                        <a:t>Plus</a:t>
                      </a:r>
                      <a:r>
                        <a:rPr lang="en-GB" dirty="0"/>
                        <a:t> Farm monitoring of cow comfort</a:t>
                      </a:r>
                    </a:p>
                    <a:p>
                      <a:pPr marL="0" indent="0">
                        <a:buFontTx/>
                        <a:buNone/>
                      </a:pPr>
                      <a:r>
                        <a:rPr lang="en-GB" b="1" dirty="0"/>
                        <a:t>Plus</a:t>
                      </a:r>
                      <a:r>
                        <a:rPr lang="en-GB" dirty="0"/>
                        <a:t> continuous adjustment of resources and management to improve comfort where necessary</a:t>
                      </a:r>
                    </a:p>
                  </a:txBody>
                  <a:tcPr/>
                </a:tc>
                <a:extLst>
                  <a:ext uri="{0D108BD9-81ED-4DB2-BD59-A6C34878D82A}">
                    <a16:rowId xmlns="" xmlns:a16="http://schemas.microsoft.com/office/drawing/2014/main" val="1521588775"/>
                  </a:ext>
                </a:extLst>
              </a:tr>
            </a:tbl>
          </a:graphicData>
        </a:graphic>
      </p:graphicFrame>
    </p:spTree>
    <p:extLst>
      <p:ext uri="{BB962C8B-B14F-4D97-AF65-F5344CB8AC3E}">
        <p14:creationId xmlns:p14="http://schemas.microsoft.com/office/powerpoint/2010/main" val="3355791757"/>
      </p:ext>
    </p:extLst>
  </p:cSld>
  <p:clrMapOvr>
    <a:masterClrMapping/>
  </p:clrMapOvr>
  <mc:AlternateContent xmlns:mc="http://schemas.openxmlformats.org/markup-compatibility/2006" xmlns:p14="http://schemas.microsoft.com/office/powerpoint/2010/main">
    <mc:Choice Requires="p14">
      <p:transition spd="slow" p14:dur="2000" advTm="75089"/>
    </mc:Choice>
    <mc:Fallback xmlns="">
      <p:transition spd="slow" advTm="750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2" name="AutoShape 2" descr="Displaying brush with cow.jpg"/>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5" descr="Displaying licking mother and 2 calves.jpg"/>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Displaying herd in flower meadow.jpg"/>
          <p:cNvSpPr>
            <a:spLocks noChangeAspect="1" noChangeArrowheads="1"/>
          </p:cNvSpPr>
          <p:nvPr/>
        </p:nvSpPr>
        <p:spPr bwMode="auto">
          <a:xfrm>
            <a:off x="460375" y="1682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Displaying dairy cows resting on straw.jpg"/>
          <p:cNvSpPr>
            <a:spLocks noChangeAspect="1" noChangeArrowheads="1"/>
          </p:cNvSpPr>
          <p:nvPr/>
        </p:nvSpPr>
        <p:spPr bwMode="auto">
          <a:xfrm>
            <a:off x="612775" y="3206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1189847"/>
      </p:ext>
    </p:extLst>
  </p:cSld>
  <p:clrMapOvr>
    <a:masterClrMapping/>
  </p:clrMapOvr>
  <mc:AlternateContent xmlns:mc="http://schemas.openxmlformats.org/markup-compatibility/2006" xmlns:p14="http://schemas.microsoft.com/office/powerpoint/2010/main">
    <mc:Choice Requires="p14">
      <p:transition spd="slow" p14:dur="2000" advTm="86729"/>
    </mc:Choice>
    <mc:Fallback xmlns="">
      <p:transition spd="slow" advTm="8672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d Document" ma:contentTypeID="0x0101005496552013C0BA46BE88192D5C6EB20B00BC7B51C3C3DA487E91D1E0ED95F8C85C00CB68787B43F4D34D9B4A2582BF7D014D" ma:contentTypeVersion="3" ma:contentTypeDescription="Create a new Word Document" ma:contentTypeScope="" ma:versionID="816fe64094cca4a08c36eef3581c8a10">
  <xsd:schema xmlns:xsd="http://www.w3.org/2001/XMLSchema" xmlns:xs="http://www.w3.org/2001/XMLSchema" xmlns:p="http://schemas.microsoft.com/office/2006/metadata/properties" xmlns:ns3="01be4277-2979-4a68-876d-b92b25fceece" xmlns:ns4="4ee17582-4bfd-407b-b553-e98b9af73715" xmlns:ns6="http://schemas.microsoft.com/sharepoint/v4" targetNamespace="http://schemas.microsoft.com/office/2006/metadata/properties" ma:root="true" ma:fieldsID="dce7381deec610c2c0aa7bc531ae79fc" ns3:_="" ns4:_="" ns6:_="">
    <xsd:import namespace="01be4277-2979-4a68-876d-b92b25fceece"/>
    <xsd:import namespace="4ee17582-4bfd-407b-b553-e98b9af73715"/>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k182b6bd2a994f8f95e924da00d78e9b" minOccurs="0"/>
                <xsd:element ref="ns4:ffcdb518397e41e8a5447fa46841a57f" minOccurs="0"/>
                <xsd:element ref="ns4:e5d101e695d0413894eac226a6aa764c" minOccurs="0"/>
                <xsd:element ref="ns4:PingarLastProcessed" minOccurs="0"/>
                <xsd:element ref="ns6:IconOverlay"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readOnly="false" ma:default="" ma:fieldId="{6a3fe89f-a6dd-4490-a9c1-3ef38d67b8c7}" ma:sspId="3bfd400a-bb0f-42a8-a885-98b592a0f767" ma:termSetId="3a592a89-6bc1-4c8c-80ff-f37625b7c14c" ma:anchorId="dd2f9afa-2b54-4e42-9491-274d2ec2adc2"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e17582-4bfd-407b-b553-e98b9af73715"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3bfd400a-bb0f-42a8-a885-98b592a0f76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149d6d31-bb35-4f13-bfd6-ffd1e34fa547}" ma:internalName="TaxCatchAll" ma:showField="CatchAllData" ma:web="4ee17582-4bfd-407b-b553-e98b9af7371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149d6d31-bb35-4f13-bfd6-ffd1e34fa547}" ma:internalName="TaxCatchAllLabel" ma:readOnly="true" ma:showField="CatchAllDataLabel" ma:web="4ee17582-4bfd-407b-b553-e98b9af73715">
      <xsd:complexType>
        <xsd:complexContent>
          <xsd:extension base="dms:MultiChoiceLookup">
            <xsd:sequence>
              <xsd:element name="Value" type="dms:Lookup" maxOccurs="unbounded" minOccurs="0" nillable="true"/>
            </xsd:sequence>
          </xsd:extension>
        </xsd:complexContent>
      </xsd:complexType>
    </xsd:element>
    <xsd:element name="k182b6bd2a994f8f95e924da00d78e9b" ma:index="14" nillable="true" ma:taxonomy="true" ma:internalName="k182b6bd2a994f8f95e924da00d78e9b" ma:taxonomyFieldName="MPISecurityClassification" ma:displayName="Security Classification" ma:default="1;#None|cf402fa0-b6a8-49a7-a22e-a95b6152c608" ma:fieldId="{4182b6bd-2a99-4f8f-95e9-24da00d78e9b}" ma:sspId="3bfd400a-bb0f-42a8-a885-98b592a0f767" ma:termSetId="0585e480-f249-45e9-9d9a-827200d7ed08" ma:anchorId="00000000-0000-0000-0000-000000000000" ma:open="false" ma:isKeyword="false">
      <xsd:complexType>
        <xsd:sequence>
          <xsd:element ref="pc:Terms" minOccurs="0" maxOccurs="1"/>
        </xsd:sequence>
      </xsd:complexType>
    </xsd:element>
    <xsd:element name="ffcdb518397e41e8a5447fa46841a57f" ma:index="17" nillable="true" ma:taxonomy="true" ma:internalName="ffcdb518397e41e8a5447fa46841a57f" ma:taxonomyFieldName="MPIYear" ma:displayName="Year" ma:default="" ma:fieldId="{ffcdb518-397e-41e8-a544-7fa46841a57f}" ma:sspId="3bfd400a-bb0f-42a8-a885-98b592a0f767" ma:termSetId="a2794d3b-ad43-433c-baba-58d8fc3e7862" ma:anchorId="00000000-0000-0000-0000-000000000000" ma:open="false" ma:isKeyword="false">
      <xsd:complexType>
        <xsd:sequence>
          <xsd:element ref="pc:Terms" minOccurs="0" maxOccurs="1"/>
        </xsd:sequence>
      </xsd:complexType>
    </xsd:element>
    <xsd:element name="e5d101e695d0413894eac226a6aa764c" ma:index="20" nillable="true" ma:taxonomy="true" ma:internalName="e5d101e695d0413894eac226a6aa764c" ma:taxonomyFieldName="PingarMPI_Terms" ma:displayName="Derived Terms" ma:fieldId="{e5d101e6-95d0-4138-94ea-c226a6aa764c}" ma:taxonomyMulti="true" ma:sspId="3bfd400a-bb0f-42a8-a885-98b592a0f767" ma:termSetId="c0c02398-e6f2-4f2e-9af7-34dd048d98a1" ma:anchorId="00000000-0000-0000-0000-000000000000" ma:open="false" ma:isKeyword="false">
      <xsd:complexType>
        <xsd:sequence>
          <xsd:element ref="pc:Terms" minOccurs="0" maxOccurs="1"/>
        </xsd:sequence>
      </xsd:complexType>
    </xsd:element>
    <xsd:element name="PingarLastProcessed" ma:index="21" nillable="true" ma:displayName="PingarLastProcessed" ma:format="DateTime" ma:internalName="PingarLastProcessed">
      <xsd:simpleType>
        <xsd:restriction base="dms:DateTime"/>
      </xsd:simple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TermInfo xmlns="http://schemas.microsoft.com/office/infopath/2007/PartnerControls">
          <TermName xmlns="http://schemas.microsoft.com/office/infopath/2007/PartnerControls">Good Life</TermName>
          <TermId xmlns="http://schemas.microsoft.com/office/infopath/2007/PartnerControls">394aa112-3d2f-4f53-b3d8-73e72a9ae486</TermId>
        </TermInfo>
      </Terms>
    </C3TopicNote>
    <k182b6bd2a994f8f95e924da00d78e9b xmlns="4ee17582-4bfd-407b-b553-e98b9af73715">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cf402fa0-b6a8-49a7-a22e-a95b6152c608</TermId>
        </TermInfo>
      </Terms>
    </k182b6bd2a994f8f95e924da00d78e9b>
    <PingarLastProcessed xmlns="4ee17582-4bfd-407b-b553-e98b9af73715" xsi:nil="true"/>
    <IconOverlay xmlns="http://schemas.microsoft.com/sharepoint/v4" xsi:nil="true"/>
    <ffcdb518397e41e8a5447fa46841a57f xmlns="4ee17582-4bfd-407b-b553-e98b9af73715">
      <Terms xmlns="http://schemas.microsoft.com/office/infopath/2007/PartnerControls"/>
    </ffcdb518397e41e8a5447fa46841a57f>
    <TaxKeywordTaxHTField xmlns="4ee17582-4bfd-407b-b553-e98b9af73715">
      <Terms xmlns="http://schemas.microsoft.com/office/infopath/2007/PartnerControls"/>
    </TaxKeywordTaxHTField>
    <e5d101e695d0413894eac226a6aa764c xmlns="4ee17582-4bfd-407b-b553-e98b9af73715">
      <Terms xmlns="http://schemas.microsoft.com/office/infopath/2007/PartnerControls"/>
    </e5d101e695d0413894eac226a6aa764c>
    <TaxCatchAll xmlns="4ee17582-4bfd-407b-b553-e98b9af73715">
      <Value>1</Value>
      <Value>5547</Value>
    </TaxCatchAll>
    <SharedWithUsers xmlns="4ee17582-4bfd-407b-b553-e98b9af73715">
      <UserInfo>
        <DisplayName>Teresa Robinson</DisplayName>
        <AccountId>4071</AccountId>
        <AccountType/>
      </UserInfo>
    </SharedWithUsers>
  </documentManagement>
</p:properties>
</file>

<file path=customXml/item4.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Props1.xml><?xml version="1.0" encoding="utf-8"?>
<ds:datastoreItem xmlns:ds="http://schemas.openxmlformats.org/officeDocument/2006/customXml" ds:itemID="{AB5BC2C7-296E-4015-9FE4-D84A6E7B4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4ee17582-4bfd-407b-b553-e98b9af7371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537D2B-0F58-433F-843C-F94C850FB06A}">
  <ds:schemaRefs>
    <ds:schemaRef ds:uri="http://schemas.microsoft.com/sharepoint/v3/contenttype/forms"/>
  </ds:schemaRefs>
</ds:datastoreItem>
</file>

<file path=customXml/itemProps3.xml><?xml version="1.0" encoding="utf-8"?>
<ds:datastoreItem xmlns:ds="http://schemas.openxmlformats.org/officeDocument/2006/customXml" ds:itemID="{ED958AE4-2E01-4D0F-832E-983E6C886065}">
  <ds:schemaRef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http://schemas.microsoft.com/office/2006/documentManagement/types"/>
    <ds:schemaRef ds:uri="http://schemas.microsoft.com/sharepoint/v4"/>
    <ds:schemaRef ds:uri="http://purl.org/dc/elements/1.1/"/>
    <ds:schemaRef ds:uri="4ee17582-4bfd-407b-b553-e98b9af73715"/>
    <ds:schemaRef ds:uri="01be4277-2979-4a68-876d-b92b25fceece"/>
    <ds:schemaRef ds:uri="http://www.w3.org/XML/1998/namespace"/>
  </ds:schemaRefs>
</ds:datastoreItem>
</file>

<file path=customXml/itemProps4.xml><?xml version="1.0" encoding="utf-8"?>
<ds:datastoreItem xmlns:ds="http://schemas.openxmlformats.org/officeDocument/2006/customXml" ds:itemID="{DA5277C2-74D6-4EFF-8D2E-7F955286A5C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4453</TotalTime>
  <Words>2656</Words>
  <Application>Microsoft Office PowerPoint</Application>
  <PresentationFormat>On-screen Show (4:3)</PresentationFormat>
  <Paragraphs>163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Batang</vt:lpstr>
      <vt:lpstr>Calibri</vt:lpstr>
      <vt:lpstr>Candara</vt:lpstr>
      <vt:lpstr>Georgia</vt:lpstr>
      <vt:lpstr>Office Theme</vt:lpstr>
      <vt:lpstr>Towards a good life for farm animals</vt:lpstr>
      <vt:lpstr>PowerPoint Presentation</vt:lpstr>
      <vt:lpstr>PowerPoint Presentation</vt:lpstr>
      <vt:lpstr>PowerPoint Presentation</vt:lpstr>
      <vt:lpstr>PowerPoint Presentation</vt:lpstr>
      <vt:lpstr>Collaborative development of positive welfare measures with dairy cattle and sheep farmers</vt:lpstr>
      <vt:lpstr>‘What is the value of positive welfare? What are the benefits of a good life for your dairy cows?’ </vt:lpstr>
      <vt:lpstr>PowerPoint Presentation</vt:lpstr>
      <vt:lpstr>PowerPoint Presentation</vt:lpstr>
    </vt:vector>
  </TitlesOfParts>
  <Company>Soil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Stokes</dc:creator>
  <cp:keywords/>
  <cp:lastModifiedBy>Michael Van Der Kwast</cp:lastModifiedBy>
  <cp:revision>244</cp:revision>
  <cp:lastPrinted>2016-10-15T21:32:01Z</cp:lastPrinted>
  <dcterms:created xsi:type="dcterms:W3CDTF">2016-10-04T13:51:47Z</dcterms:created>
  <dcterms:modified xsi:type="dcterms:W3CDTF">2019-04-11T21:30:58Z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0x0101005496552013C0BA46BE88192D5C6EB20B00BC7B51C3C3DA487E91D1E0ED95F8C85C00CB68787B43F4D34D9B4A2582BF7D014D</vt:lpwstr>
  </property>
  <property fmtid="{D5CDD505-2E9C-101B-9397-08002B2CF9AE}" pid="3" name="RecordPoint_WorkflowType">
    <vt:lpwstr>ActiveSubmitStub</vt:lpwstr>
  </property>
  <property fmtid="{D5CDD505-2E9C-101B-9397-08002B2CF9AE}" pid="4" name="RecordPoint_ActiveItemSiteId">
    <vt:lpwstr>{5be09418-e8a7-4c01-88e6-46c25371056e}</vt:lpwstr>
  </property>
  <property fmtid="{D5CDD505-2E9C-101B-9397-08002B2CF9AE}" pid="5" name="RecordPoint_ActiveItemListId">
    <vt:lpwstr>{057c407f-779f-41fb-8766-568cc047f96f}</vt:lpwstr>
  </property>
  <property fmtid="{D5CDD505-2E9C-101B-9397-08002B2CF9AE}" pid="6" name="RecordPoint_ActiveItemUniqueId">
    <vt:lpwstr>{f0676f85-ebd2-42e9-b187-c9b77fdc6e32}</vt:lpwstr>
  </property>
  <property fmtid="{D5CDD505-2E9C-101B-9397-08002B2CF9AE}" pid="7" name="RecordPoint_ActiveItemWebId">
    <vt:lpwstr>{49229561-47db-480d-8baa-fbdfad1edc0c}</vt:lpwstr>
  </property>
  <property fmtid="{D5CDD505-2E9C-101B-9397-08002B2CF9AE}" pid="8" name="TaxKeyword">
    <vt:lpwstr/>
  </property>
  <property fmtid="{D5CDD505-2E9C-101B-9397-08002B2CF9AE}" pid="9" name="MPIYear">
    <vt:lpwstr/>
  </property>
  <property fmtid="{D5CDD505-2E9C-101B-9397-08002B2CF9AE}" pid="10" name="MPISecurityClassification">
    <vt:lpwstr>1;#None|cf402fa0-b6a8-49a7-a22e-a95b6152c608</vt:lpwstr>
  </property>
  <property fmtid="{D5CDD505-2E9C-101B-9397-08002B2CF9AE}" pid="11" name="PingarMPI_Terms">
    <vt:lpwstr/>
  </property>
  <property fmtid="{D5CDD505-2E9C-101B-9397-08002B2CF9AE}" pid="12" name="C3Topic">
    <vt:lpwstr>5547;#Good Life|394aa112-3d2f-4f53-b3d8-73e72a9ae486</vt:lpwstr>
  </property>
  <property fmtid="{D5CDD505-2E9C-101B-9397-08002B2CF9AE}" pid="13" name="RecordPoint_RecordNumberSubmitted">
    <vt:lpwstr>R0002021359</vt:lpwstr>
  </property>
  <property fmtid="{D5CDD505-2E9C-101B-9397-08002B2CF9AE}" pid="14" name="RecordPoint_SubmissionCompleted">
    <vt:lpwstr>2017-12-04T19:45:13.4984027+13:00</vt:lpwstr>
  </property>
</Properties>
</file>